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2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7E"/>
    <a:srgbClr val="5DAAB0"/>
    <a:srgbClr val="3B7579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4" autoAdjust="0"/>
    <p:restoredTop sz="95267" autoAdjust="0"/>
  </p:normalViewPr>
  <p:slideViewPr>
    <p:cSldViewPr snapToGrid="0" snapToObjects="1" showGuides="1">
      <p:cViewPr varScale="1">
        <p:scale>
          <a:sx n="85" d="100"/>
          <a:sy n="85" d="100"/>
        </p:scale>
        <p:origin x="466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苏 斌" userId="6827ffa4af263392" providerId="LiveId" clId="{F3793E67-F45E-472F-8EBE-9833BF7472B2}"/>
    <pc:docChg chg="addSld modSld sldOrd">
      <pc:chgData name="苏 斌" userId="6827ffa4af263392" providerId="LiveId" clId="{F3793E67-F45E-472F-8EBE-9833BF7472B2}" dt="2020-12-15T01:09:18.682" v="5" actId="113"/>
      <pc:docMkLst>
        <pc:docMk/>
      </pc:docMkLst>
      <pc:sldChg chg="modSp add mod ord">
        <pc:chgData name="苏 斌" userId="6827ffa4af263392" providerId="LiveId" clId="{F3793E67-F45E-472F-8EBE-9833BF7472B2}" dt="2020-12-15T01:09:18.682" v="5" actId="113"/>
        <pc:sldMkLst>
          <pc:docMk/>
          <pc:sldMk cId="3373218111" sldId="309"/>
        </pc:sldMkLst>
        <pc:spChg chg="mod">
          <ac:chgData name="苏 斌" userId="6827ffa4af263392" providerId="LiveId" clId="{F3793E67-F45E-472F-8EBE-9833BF7472B2}" dt="2020-12-15T01:09:18.682" v="5" actId="113"/>
          <ac:spMkLst>
            <pc:docMk/>
            <pc:sldMk cId="3373218111" sldId="309"/>
            <ac:spMk id="17" creationId="{8DF9BF69-1AD3-4A59-A88A-0D398647B23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DEB5E-63F6-4ED4-A4EF-128C2699266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B0EBA4-ED86-4AAD-9A91-837759D27A85}">
      <dgm:prSet phldrT="[文本]"/>
      <dgm:spPr/>
      <dgm:t>
        <a:bodyPr/>
        <a:lstStyle/>
        <a:p>
          <a:r>
            <a:rPr lang="zh-CN" altLang="en-US" dirty="0"/>
            <a:t>人类大脑的特点</a:t>
          </a:r>
        </a:p>
      </dgm:t>
    </dgm:pt>
    <dgm:pt modelId="{838EC4F6-C0B5-4A50-8ACE-2CA746963CBA}" type="parTrans" cxnId="{D3678A24-65D3-47F9-810C-F546B1DAD1FD}">
      <dgm:prSet/>
      <dgm:spPr/>
      <dgm:t>
        <a:bodyPr/>
        <a:lstStyle/>
        <a:p>
          <a:endParaRPr lang="zh-CN" altLang="en-US"/>
        </a:p>
      </dgm:t>
    </dgm:pt>
    <dgm:pt modelId="{48D0C81E-4C0F-404E-BA81-056D5DC8F942}" type="sibTrans" cxnId="{D3678A24-65D3-47F9-810C-F546B1DAD1FD}">
      <dgm:prSet/>
      <dgm:spPr/>
      <dgm:t>
        <a:bodyPr/>
        <a:lstStyle/>
        <a:p>
          <a:endParaRPr lang="zh-CN" altLang="en-US"/>
        </a:p>
      </dgm:t>
    </dgm:pt>
    <dgm:pt modelId="{B48A0841-1286-434D-83D2-4B35FC837204}">
      <dgm:prSet phldrT="[文本]"/>
      <dgm:spPr/>
      <dgm:t>
        <a:bodyPr/>
        <a:lstStyle/>
        <a:p>
          <a:r>
            <a:rPr lang="zh-CN" altLang="en-US" dirty="0"/>
            <a:t>能实现无监督学习</a:t>
          </a:r>
        </a:p>
      </dgm:t>
    </dgm:pt>
    <dgm:pt modelId="{4E707DA2-57CD-4329-8F28-EB116CD10E9A}" type="parTrans" cxnId="{51B9FE02-7A88-44FC-B344-C0DADCE3AB49}">
      <dgm:prSet/>
      <dgm:spPr/>
      <dgm:t>
        <a:bodyPr/>
        <a:lstStyle/>
        <a:p>
          <a:endParaRPr lang="zh-CN" altLang="en-US"/>
        </a:p>
      </dgm:t>
    </dgm:pt>
    <dgm:pt modelId="{8DA61D89-8ABC-4879-BEC6-B3F2AAD41815}" type="sibTrans" cxnId="{51B9FE02-7A88-44FC-B344-C0DADCE3AB49}">
      <dgm:prSet/>
      <dgm:spPr/>
      <dgm:t>
        <a:bodyPr/>
        <a:lstStyle/>
        <a:p>
          <a:endParaRPr lang="zh-CN" altLang="en-US"/>
        </a:p>
      </dgm:t>
    </dgm:pt>
    <dgm:pt modelId="{BC8C6ED5-967A-4539-ADA4-F6F311D71FC7}">
      <dgm:prSet phldrT="[文本]"/>
      <dgm:spPr/>
      <dgm:t>
        <a:bodyPr/>
        <a:lstStyle/>
        <a:p>
          <a:r>
            <a:rPr lang="zh-CN" altLang="en-US" dirty="0"/>
            <a:t>对损伤有冗余性</a:t>
          </a:r>
        </a:p>
      </dgm:t>
    </dgm:pt>
    <dgm:pt modelId="{0B0463B4-F5A0-4010-A0B1-F78B96CFCC61}" type="parTrans" cxnId="{026F777E-1AE1-43AF-91DC-A76EE1AB2231}">
      <dgm:prSet/>
      <dgm:spPr/>
      <dgm:t>
        <a:bodyPr/>
        <a:lstStyle/>
        <a:p>
          <a:endParaRPr lang="zh-CN" altLang="en-US"/>
        </a:p>
      </dgm:t>
    </dgm:pt>
    <dgm:pt modelId="{0F002C7A-0030-437B-90BC-0780A5E340FC}" type="sibTrans" cxnId="{026F777E-1AE1-43AF-91DC-A76EE1AB2231}">
      <dgm:prSet/>
      <dgm:spPr/>
      <dgm:t>
        <a:bodyPr/>
        <a:lstStyle/>
        <a:p>
          <a:endParaRPr lang="zh-CN" altLang="en-US"/>
        </a:p>
      </dgm:t>
    </dgm:pt>
    <dgm:pt modelId="{4C3540EF-8B62-475A-A06D-94D2635FF4AB}">
      <dgm:prSet phldrT="[文本]"/>
      <dgm:spPr/>
      <dgm:t>
        <a:bodyPr/>
        <a:lstStyle/>
        <a:p>
          <a:r>
            <a:rPr lang="zh-CN" altLang="en-US" dirty="0"/>
            <a:t>处理信息效率极高</a:t>
          </a:r>
        </a:p>
      </dgm:t>
    </dgm:pt>
    <dgm:pt modelId="{B4FD1669-41A0-4928-BD96-851A3D6902C0}" type="parTrans" cxnId="{BF794C9E-1C45-4986-B50D-341ADE3D7916}">
      <dgm:prSet/>
      <dgm:spPr/>
      <dgm:t>
        <a:bodyPr/>
        <a:lstStyle/>
        <a:p>
          <a:endParaRPr lang="zh-CN" altLang="en-US"/>
        </a:p>
      </dgm:t>
    </dgm:pt>
    <dgm:pt modelId="{6A298FDF-4F0F-4225-9267-A160B90E4335}" type="sibTrans" cxnId="{BF794C9E-1C45-4986-B50D-341ADE3D7916}">
      <dgm:prSet/>
      <dgm:spPr/>
      <dgm:t>
        <a:bodyPr/>
        <a:lstStyle/>
        <a:p>
          <a:endParaRPr lang="zh-CN" altLang="en-US"/>
        </a:p>
      </dgm:t>
    </dgm:pt>
    <dgm:pt modelId="{0CC05EAE-64CD-4455-B316-C7734653AAD5}">
      <dgm:prSet phldrT="[文本]"/>
      <dgm:spPr/>
      <dgm:t>
        <a:bodyPr/>
        <a:lstStyle/>
        <a:p>
          <a:r>
            <a:rPr lang="zh-CN" altLang="en-US" dirty="0"/>
            <a:t>善于归纳推广</a:t>
          </a:r>
        </a:p>
      </dgm:t>
    </dgm:pt>
    <dgm:pt modelId="{3A16FFF8-7DB0-4419-A302-7C39163ADBCA}" type="parTrans" cxnId="{290C8076-2F7A-484B-BBF1-6DFEEB31A28E}">
      <dgm:prSet/>
      <dgm:spPr/>
      <dgm:t>
        <a:bodyPr/>
        <a:lstStyle/>
        <a:p>
          <a:endParaRPr lang="zh-CN" altLang="en-US"/>
        </a:p>
      </dgm:t>
    </dgm:pt>
    <dgm:pt modelId="{1B6A6F52-172C-40B5-9375-BC97748A27BB}" type="sibTrans" cxnId="{290C8076-2F7A-484B-BBF1-6DFEEB31A28E}">
      <dgm:prSet/>
      <dgm:spPr/>
      <dgm:t>
        <a:bodyPr/>
        <a:lstStyle/>
        <a:p>
          <a:endParaRPr lang="zh-CN" altLang="en-US"/>
        </a:p>
      </dgm:t>
    </dgm:pt>
    <dgm:pt modelId="{7BC7C9F7-27E5-4ECD-8862-1E4F8CC8BA1A}">
      <dgm:prSet phldrT="[文本]"/>
      <dgm:spPr/>
      <dgm:t>
        <a:bodyPr/>
        <a:lstStyle/>
        <a:p>
          <a:r>
            <a:rPr lang="zh-CN" altLang="en-US" dirty="0"/>
            <a:t>有意识的</a:t>
          </a:r>
        </a:p>
      </dgm:t>
    </dgm:pt>
    <dgm:pt modelId="{39CE8391-AA17-4623-B0FD-547CA7B032D3}" type="parTrans" cxnId="{C83C5963-FD0A-4E5C-AF6C-334F327D6410}">
      <dgm:prSet/>
      <dgm:spPr/>
      <dgm:t>
        <a:bodyPr/>
        <a:lstStyle/>
        <a:p>
          <a:endParaRPr lang="zh-CN" altLang="en-US"/>
        </a:p>
      </dgm:t>
    </dgm:pt>
    <dgm:pt modelId="{B1E2E975-AD34-4D93-87C6-FA8AE307F3BF}" type="sibTrans" cxnId="{C83C5963-FD0A-4E5C-AF6C-334F327D6410}">
      <dgm:prSet/>
      <dgm:spPr/>
      <dgm:t>
        <a:bodyPr/>
        <a:lstStyle/>
        <a:p>
          <a:endParaRPr lang="zh-CN" altLang="en-US"/>
        </a:p>
      </dgm:t>
    </dgm:pt>
    <dgm:pt modelId="{CA059D9D-4625-4723-881E-154C3E8C1A93}" type="pres">
      <dgm:prSet presAssocID="{037DEB5E-63F6-4ED4-A4EF-128C26992669}" presName="linear" presStyleCnt="0">
        <dgm:presLayoutVars>
          <dgm:dir/>
          <dgm:animLvl val="lvl"/>
          <dgm:resizeHandles val="exact"/>
        </dgm:presLayoutVars>
      </dgm:prSet>
      <dgm:spPr/>
    </dgm:pt>
    <dgm:pt modelId="{2AAF882F-85A9-4E55-BC03-E44BDEFB0064}" type="pres">
      <dgm:prSet presAssocID="{32B0EBA4-ED86-4AAD-9A91-837759D27A85}" presName="parentLin" presStyleCnt="0"/>
      <dgm:spPr/>
    </dgm:pt>
    <dgm:pt modelId="{67F13BC9-F41F-44E5-9F90-9BB035DBA0BA}" type="pres">
      <dgm:prSet presAssocID="{32B0EBA4-ED86-4AAD-9A91-837759D27A85}" presName="parentLeftMargin" presStyleLbl="node1" presStyleIdx="0" presStyleCnt="1"/>
      <dgm:spPr/>
    </dgm:pt>
    <dgm:pt modelId="{C44D2617-3944-4FEA-85BC-D68C2E441A87}" type="pres">
      <dgm:prSet presAssocID="{32B0EBA4-ED86-4AAD-9A91-837759D27A8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C5B7350-6115-4BD2-8178-1E2B15E0994E}" type="pres">
      <dgm:prSet presAssocID="{32B0EBA4-ED86-4AAD-9A91-837759D27A85}" presName="negativeSpace" presStyleCnt="0"/>
      <dgm:spPr/>
    </dgm:pt>
    <dgm:pt modelId="{59C60B0C-FF13-41D5-9488-9949E24F2403}" type="pres">
      <dgm:prSet presAssocID="{32B0EBA4-ED86-4AAD-9A91-837759D27A8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1B9FE02-7A88-44FC-B344-C0DADCE3AB49}" srcId="{32B0EBA4-ED86-4AAD-9A91-837759D27A85}" destId="{B48A0841-1286-434D-83D2-4B35FC837204}" srcOrd="0" destOrd="0" parTransId="{4E707DA2-57CD-4329-8F28-EB116CD10E9A}" sibTransId="{8DA61D89-8ABC-4879-BEC6-B3F2AAD41815}"/>
    <dgm:cxn modelId="{CD52900B-57A5-493F-BB85-80EB5DEACCA9}" type="presOf" srcId="{4C3540EF-8B62-475A-A06D-94D2635FF4AB}" destId="{59C60B0C-FF13-41D5-9488-9949E24F2403}" srcOrd="0" destOrd="2" presId="urn:microsoft.com/office/officeart/2005/8/layout/list1"/>
    <dgm:cxn modelId="{E15E6F1F-DD29-433A-B50F-3BF8AFBEC08C}" type="presOf" srcId="{7BC7C9F7-27E5-4ECD-8862-1E4F8CC8BA1A}" destId="{59C60B0C-FF13-41D5-9488-9949E24F2403}" srcOrd="0" destOrd="4" presId="urn:microsoft.com/office/officeart/2005/8/layout/list1"/>
    <dgm:cxn modelId="{D3678A24-65D3-47F9-810C-F546B1DAD1FD}" srcId="{037DEB5E-63F6-4ED4-A4EF-128C26992669}" destId="{32B0EBA4-ED86-4AAD-9A91-837759D27A85}" srcOrd="0" destOrd="0" parTransId="{838EC4F6-C0B5-4A50-8ACE-2CA746963CBA}" sibTransId="{48D0C81E-4C0F-404E-BA81-056D5DC8F942}"/>
    <dgm:cxn modelId="{513B163C-92BB-4602-9562-6D59F7772991}" type="presOf" srcId="{B48A0841-1286-434D-83D2-4B35FC837204}" destId="{59C60B0C-FF13-41D5-9488-9949E24F2403}" srcOrd="0" destOrd="0" presId="urn:microsoft.com/office/officeart/2005/8/layout/list1"/>
    <dgm:cxn modelId="{C83C5963-FD0A-4E5C-AF6C-334F327D6410}" srcId="{32B0EBA4-ED86-4AAD-9A91-837759D27A85}" destId="{7BC7C9F7-27E5-4ECD-8862-1E4F8CC8BA1A}" srcOrd="4" destOrd="0" parTransId="{39CE8391-AA17-4623-B0FD-547CA7B032D3}" sibTransId="{B1E2E975-AD34-4D93-87C6-FA8AE307F3BF}"/>
    <dgm:cxn modelId="{B10DD274-0F91-4D32-BCA4-A3B99D6A2B9F}" type="presOf" srcId="{037DEB5E-63F6-4ED4-A4EF-128C26992669}" destId="{CA059D9D-4625-4723-881E-154C3E8C1A93}" srcOrd="0" destOrd="0" presId="urn:microsoft.com/office/officeart/2005/8/layout/list1"/>
    <dgm:cxn modelId="{290C8076-2F7A-484B-BBF1-6DFEEB31A28E}" srcId="{32B0EBA4-ED86-4AAD-9A91-837759D27A85}" destId="{0CC05EAE-64CD-4455-B316-C7734653AAD5}" srcOrd="3" destOrd="0" parTransId="{3A16FFF8-7DB0-4419-A302-7C39163ADBCA}" sibTransId="{1B6A6F52-172C-40B5-9375-BC97748A27BB}"/>
    <dgm:cxn modelId="{13A71877-8451-4698-9535-BFFAC9F048A3}" type="presOf" srcId="{0CC05EAE-64CD-4455-B316-C7734653AAD5}" destId="{59C60B0C-FF13-41D5-9488-9949E24F2403}" srcOrd="0" destOrd="3" presId="urn:microsoft.com/office/officeart/2005/8/layout/list1"/>
    <dgm:cxn modelId="{026F777E-1AE1-43AF-91DC-A76EE1AB2231}" srcId="{32B0EBA4-ED86-4AAD-9A91-837759D27A85}" destId="{BC8C6ED5-967A-4539-ADA4-F6F311D71FC7}" srcOrd="1" destOrd="0" parTransId="{0B0463B4-F5A0-4010-A0B1-F78B96CFCC61}" sibTransId="{0F002C7A-0030-437B-90BC-0780A5E340FC}"/>
    <dgm:cxn modelId="{7D9FEA81-F9FA-431D-8AE1-393BE7CAECD9}" type="presOf" srcId="{BC8C6ED5-967A-4539-ADA4-F6F311D71FC7}" destId="{59C60B0C-FF13-41D5-9488-9949E24F2403}" srcOrd="0" destOrd="1" presId="urn:microsoft.com/office/officeart/2005/8/layout/list1"/>
    <dgm:cxn modelId="{BF794C9E-1C45-4986-B50D-341ADE3D7916}" srcId="{32B0EBA4-ED86-4AAD-9A91-837759D27A85}" destId="{4C3540EF-8B62-475A-A06D-94D2635FF4AB}" srcOrd="2" destOrd="0" parTransId="{B4FD1669-41A0-4928-BD96-851A3D6902C0}" sibTransId="{6A298FDF-4F0F-4225-9267-A160B90E4335}"/>
    <dgm:cxn modelId="{39B152AF-87B8-4345-80EB-611D7E09ACD2}" type="presOf" srcId="{32B0EBA4-ED86-4AAD-9A91-837759D27A85}" destId="{67F13BC9-F41F-44E5-9F90-9BB035DBA0BA}" srcOrd="0" destOrd="0" presId="urn:microsoft.com/office/officeart/2005/8/layout/list1"/>
    <dgm:cxn modelId="{A9E433D5-8E7B-43FB-9BB8-3F9FD7728959}" type="presOf" srcId="{32B0EBA4-ED86-4AAD-9A91-837759D27A85}" destId="{C44D2617-3944-4FEA-85BC-D68C2E441A87}" srcOrd="1" destOrd="0" presId="urn:microsoft.com/office/officeart/2005/8/layout/list1"/>
    <dgm:cxn modelId="{C789BE75-5ED4-43DC-B846-7992D7D7DB52}" type="presParOf" srcId="{CA059D9D-4625-4723-881E-154C3E8C1A93}" destId="{2AAF882F-85A9-4E55-BC03-E44BDEFB0064}" srcOrd="0" destOrd="0" presId="urn:microsoft.com/office/officeart/2005/8/layout/list1"/>
    <dgm:cxn modelId="{544B64F6-5E8D-4BCB-8BF8-3BAEAE53FDA3}" type="presParOf" srcId="{2AAF882F-85A9-4E55-BC03-E44BDEFB0064}" destId="{67F13BC9-F41F-44E5-9F90-9BB035DBA0BA}" srcOrd="0" destOrd="0" presId="urn:microsoft.com/office/officeart/2005/8/layout/list1"/>
    <dgm:cxn modelId="{5EA50DB1-0EC2-4A84-B7DA-8C5E9288AD23}" type="presParOf" srcId="{2AAF882F-85A9-4E55-BC03-E44BDEFB0064}" destId="{C44D2617-3944-4FEA-85BC-D68C2E441A87}" srcOrd="1" destOrd="0" presId="urn:microsoft.com/office/officeart/2005/8/layout/list1"/>
    <dgm:cxn modelId="{8D608FA7-6D33-46A3-8949-A9C1AC6B9782}" type="presParOf" srcId="{CA059D9D-4625-4723-881E-154C3E8C1A93}" destId="{5C5B7350-6115-4BD2-8178-1E2B15E0994E}" srcOrd="1" destOrd="0" presId="urn:microsoft.com/office/officeart/2005/8/layout/list1"/>
    <dgm:cxn modelId="{5DEDC501-A6F9-475D-8A03-60174C85F926}" type="presParOf" srcId="{CA059D9D-4625-4723-881E-154C3E8C1A93}" destId="{59C60B0C-FF13-41D5-9488-9949E24F240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B299E9-3D9C-4D0C-9851-4494853D73DC}" type="doc">
      <dgm:prSet loTypeId="urn:microsoft.com/office/officeart/2005/8/layout/venn2" loCatId="relationship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4CE49725-4F5C-40E2-A713-A4826EEAE0E9}">
      <dgm:prSet phldrT="[文本]"/>
      <dgm:spPr/>
      <dgm:t>
        <a:bodyPr/>
        <a:lstStyle/>
        <a:p>
          <a:r>
            <a:rPr lang="zh-CN" altLang="en-US" dirty="0"/>
            <a:t>人工智能</a:t>
          </a:r>
        </a:p>
      </dgm:t>
    </dgm:pt>
    <dgm:pt modelId="{E6BD490A-A1A4-4F3F-91F9-8B78003BC8C2}" type="parTrans" cxnId="{84FAE468-0D98-431A-99F6-B1979D46D642}">
      <dgm:prSet/>
      <dgm:spPr/>
      <dgm:t>
        <a:bodyPr/>
        <a:lstStyle/>
        <a:p>
          <a:endParaRPr lang="zh-CN" altLang="en-US"/>
        </a:p>
      </dgm:t>
    </dgm:pt>
    <dgm:pt modelId="{614D3D4E-A74E-4092-9F56-F7DBA79377F8}" type="sibTrans" cxnId="{84FAE468-0D98-431A-99F6-B1979D46D642}">
      <dgm:prSet/>
      <dgm:spPr/>
      <dgm:t>
        <a:bodyPr/>
        <a:lstStyle/>
        <a:p>
          <a:endParaRPr lang="zh-CN" altLang="en-US"/>
        </a:p>
      </dgm:t>
    </dgm:pt>
    <dgm:pt modelId="{EBDB37F3-96B6-468A-A216-4DF3B6479AA1}">
      <dgm:prSet phldrT="[文本]"/>
      <dgm:spPr/>
      <dgm:t>
        <a:bodyPr/>
        <a:lstStyle/>
        <a:p>
          <a:r>
            <a:rPr lang="zh-CN" altLang="en-US" dirty="0"/>
            <a:t>机器学习</a:t>
          </a:r>
        </a:p>
      </dgm:t>
    </dgm:pt>
    <dgm:pt modelId="{B5D31D38-C74E-4B64-9573-0A7644CCFD01}" type="parTrans" cxnId="{627E1A19-3AEE-4317-99A4-BE7EE8353514}">
      <dgm:prSet/>
      <dgm:spPr/>
      <dgm:t>
        <a:bodyPr/>
        <a:lstStyle/>
        <a:p>
          <a:endParaRPr lang="zh-CN" altLang="en-US"/>
        </a:p>
      </dgm:t>
    </dgm:pt>
    <dgm:pt modelId="{9C960B67-25FE-40BB-AF7B-E4E628401855}" type="sibTrans" cxnId="{627E1A19-3AEE-4317-99A4-BE7EE8353514}">
      <dgm:prSet/>
      <dgm:spPr/>
      <dgm:t>
        <a:bodyPr/>
        <a:lstStyle/>
        <a:p>
          <a:endParaRPr lang="zh-CN" altLang="en-US"/>
        </a:p>
      </dgm:t>
    </dgm:pt>
    <dgm:pt modelId="{0AB41706-BAE9-4252-82AB-8C3E3C969A6A}">
      <dgm:prSet phldrT="[文本]"/>
      <dgm:spPr/>
      <dgm:t>
        <a:bodyPr/>
        <a:lstStyle/>
        <a:p>
          <a:r>
            <a:rPr lang="zh-CN" altLang="en-US" dirty="0"/>
            <a:t>神经网络</a:t>
          </a:r>
        </a:p>
      </dgm:t>
    </dgm:pt>
    <dgm:pt modelId="{C57E2BFD-3A27-4D0C-81E1-705DE8A30F70}" type="parTrans" cxnId="{8457F571-612B-48B7-9CCF-E758E2FC0DD7}">
      <dgm:prSet/>
      <dgm:spPr/>
      <dgm:t>
        <a:bodyPr/>
        <a:lstStyle/>
        <a:p>
          <a:endParaRPr lang="zh-CN" altLang="en-US"/>
        </a:p>
      </dgm:t>
    </dgm:pt>
    <dgm:pt modelId="{9F9D4136-9B23-4E3F-901E-DBD131C6AC42}" type="sibTrans" cxnId="{8457F571-612B-48B7-9CCF-E758E2FC0DD7}">
      <dgm:prSet/>
      <dgm:spPr/>
      <dgm:t>
        <a:bodyPr/>
        <a:lstStyle/>
        <a:p>
          <a:endParaRPr lang="zh-CN" altLang="en-US"/>
        </a:p>
      </dgm:t>
    </dgm:pt>
    <dgm:pt modelId="{C500D544-88A4-43DD-92DB-4D1094A192EC}">
      <dgm:prSet phldrT="[文本]"/>
      <dgm:spPr/>
      <dgm:t>
        <a:bodyPr/>
        <a:lstStyle/>
        <a:p>
          <a:r>
            <a:rPr lang="zh-CN" altLang="en-US" dirty="0"/>
            <a:t>深度学习</a:t>
          </a:r>
        </a:p>
      </dgm:t>
    </dgm:pt>
    <dgm:pt modelId="{A473C2A6-553D-49DA-82AE-211EEAF57F82}" type="parTrans" cxnId="{A1710404-526E-41F7-AFD0-55D62D098B10}">
      <dgm:prSet/>
      <dgm:spPr/>
      <dgm:t>
        <a:bodyPr/>
        <a:lstStyle/>
        <a:p>
          <a:endParaRPr lang="zh-CN" altLang="en-US"/>
        </a:p>
      </dgm:t>
    </dgm:pt>
    <dgm:pt modelId="{EF2967EF-4871-4DBF-AEF6-4321769A4E32}" type="sibTrans" cxnId="{A1710404-526E-41F7-AFD0-55D62D098B10}">
      <dgm:prSet/>
      <dgm:spPr/>
      <dgm:t>
        <a:bodyPr/>
        <a:lstStyle/>
        <a:p>
          <a:endParaRPr lang="zh-CN" altLang="en-US"/>
        </a:p>
      </dgm:t>
    </dgm:pt>
    <dgm:pt modelId="{8C40E67E-B71D-4756-B456-1EA4F91EEAB3}" type="pres">
      <dgm:prSet presAssocID="{1FB299E9-3D9C-4D0C-9851-4494853D73DC}" presName="Name0" presStyleCnt="0">
        <dgm:presLayoutVars>
          <dgm:chMax val="7"/>
          <dgm:resizeHandles val="exact"/>
        </dgm:presLayoutVars>
      </dgm:prSet>
      <dgm:spPr/>
    </dgm:pt>
    <dgm:pt modelId="{607C3D4A-B704-4268-B1DE-2427B3F49B7B}" type="pres">
      <dgm:prSet presAssocID="{1FB299E9-3D9C-4D0C-9851-4494853D73DC}" presName="comp1" presStyleCnt="0"/>
      <dgm:spPr/>
    </dgm:pt>
    <dgm:pt modelId="{FBE62969-8FDB-461D-A9E9-C06297554167}" type="pres">
      <dgm:prSet presAssocID="{1FB299E9-3D9C-4D0C-9851-4494853D73DC}" presName="circle1" presStyleLbl="node1" presStyleIdx="0" presStyleCnt="4"/>
      <dgm:spPr/>
    </dgm:pt>
    <dgm:pt modelId="{CFF58900-B49E-49C9-8D88-BC94BD21947E}" type="pres">
      <dgm:prSet presAssocID="{1FB299E9-3D9C-4D0C-9851-4494853D73DC}" presName="c1text" presStyleLbl="node1" presStyleIdx="0" presStyleCnt="4">
        <dgm:presLayoutVars>
          <dgm:bulletEnabled val="1"/>
        </dgm:presLayoutVars>
      </dgm:prSet>
      <dgm:spPr/>
    </dgm:pt>
    <dgm:pt modelId="{E05B9A54-6EB8-41C5-991C-247EE570A579}" type="pres">
      <dgm:prSet presAssocID="{1FB299E9-3D9C-4D0C-9851-4494853D73DC}" presName="comp2" presStyleCnt="0"/>
      <dgm:spPr/>
    </dgm:pt>
    <dgm:pt modelId="{6F0516C4-C713-44F5-AB63-0B7E9CE2A62A}" type="pres">
      <dgm:prSet presAssocID="{1FB299E9-3D9C-4D0C-9851-4494853D73DC}" presName="circle2" presStyleLbl="node1" presStyleIdx="1" presStyleCnt="4"/>
      <dgm:spPr/>
    </dgm:pt>
    <dgm:pt modelId="{14CC2ADC-5AAB-4509-8C1E-543C41090E4E}" type="pres">
      <dgm:prSet presAssocID="{1FB299E9-3D9C-4D0C-9851-4494853D73DC}" presName="c2text" presStyleLbl="node1" presStyleIdx="1" presStyleCnt="4">
        <dgm:presLayoutVars>
          <dgm:bulletEnabled val="1"/>
        </dgm:presLayoutVars>
      </dgm:prSet>
      <dgm:spPr/>
    </dgm:pt>
    <dgm:pt modelId="{C8044662-FA9F-4B5A-B679-443DFB7F2152}" type="pres">
      <dgm:prSet presAssocID="{1FB299E9-3D9C-4D0C-9851-4494853D73DC}" presName="comp3" presStyleCnt="0"/>
      <dgm:spPr/>
    </dgm:pt>
    <dgm:pt modelId="{EC5B3893-8E96-4EF3-AE69-5CD3E82E0224}" type="pres">
      <dgm:prSet presAssocID="{1FB299E9-3D9C-4D0C-9851-4494853D73DC}" presName="circle3" presStyleLbl="node1" presStyleIdx="2" presStyleCnt="4"/>
      <dgm:spPr/>
    </dgm:pt>
    <dgm:pt modelId="{2D2B11CF-ECB1-4C9B-BF34-E390A55E7021}" type="pres">
      <dgm:prSet presAssocID="{1FB299E9-3D9C-4D0C-9851-4494853D73DC}" presName="c3text" presStyleLbl="node1" presStyleIdx="2" presStyleCnt="4">
        <dgm:presLayoutVars>
          <dgm:bulletEnabled val="1"/>
        </dgm:presLayoutVars>
      </dgm:prSet>
      <dgm:spPr/>
    </dgm:pt>
    <dgm:pt modelId="{9D517D54-6876-4B82-BB8A-3A0C96CFE9E4}" type="pres">
      <dgm:prSet presAssocID="{1FB299E9-3D9C-4D0C-9851-4494853D73DC}" presName="comp4" presStyleCnt="0"/>
      <dgm:spPr/>
    </dgm:pt>
    <dgm:pt modelId="{2014C85A-9AD3-465E-9DA9-4FCF869FCDD7}" type="pres">
      <dgm:prSet presAssocID="{1FB299E9-3D9C-4D0C-9851-4494853D73DC}" presName="circle4" presStyleLbl="node1" presStyleIdx="3" presStyleCnt="4"/>
      <dgm:spPr/>
    </dgm:pt>
    <dgm:pt modelId="{1A87382E-8DEF-44FF-86E5-CD885CB8C9D3}" type="pres">
      <dgm:prSet presAssocID="{1FB299E9-3D9C-4D0C-9851-4494853D73DC}" presName="c4text" presStyleLbl="node1" presStyleIdx="3" presStyleCnt="4">
        <dgm:presLayoutVars>
          <dgm:bulletEnabled val="1"/>
        </dgm:presLayoutVars>
      </dgm:prSet>
      <dgm:spPr/>
    </dgm:pt>
  </dgm:ptLst>
  <dgm:cxnLst>
    <dgm:cxn modelId="{A1710404-526E-41F7-AFD0-55D62D098B10}" srcId="{1FB299E9-3D9C-4D0C-9851-4494853D73DC}" destId="{C500D544-88A4-43DD-92DB-4D1094A192EC}" srcOrd="3" destOrd="0" parTransId="{A473C2A6-553D-49DA-82AE-211EEAF57F82}" sibTransId="{EF2967EF-4871-4DBF-AEF6-4321769A4E32}"/>
    <dgm:cxn modelId="{F0B1CB10-A7A7-4AF0-B90B-3D87C55B5118}" type="presOf" srcId="{C500D544-88A4-43DD-92DB-4D1094A192EC}" destId="{2014C85A-9AD3-465E-9DA9-4FCF869FCDD7}" srcOrd="0" destOrd="0" presId="urn:microsoft.com/office/officeart/2005/8/layout/venn2"/>
    <dgm:cxn modelId="{F9EFE913-2B86-46B2-8726-339DF17E38C4}" type="presOf" srcId="{1FB299E9-3D9C-4D0C-9851-4494853D73DC}" destId="{8C40E67E-B71D-4756-B456-1EA4F91EEAB3}" srcOrd="0" destOrd="0" presId="urn:microsoft.com/office/officeart/2005/8/layout/venn2"/>
    <dgm:cxn modelId="{ECC7BC14-DE39-4C75-BF93-4D89681FDDB5}" type="presOf" srcId="{4CE49725-4F5C-40E2-A713-A4826EEAE0E9}" destId="{FBE62969-8FDB-461D-A9E9-C06297554167}" srcOrd="0" destOrd="0" presId="urn:microsoft.com/office/officeart/2005/8/layout/venn2"/>
    <dgm:cxn modelId="{627E1A19-3AEE-4317-99A4-BE7EE8353514}" srcId="{1FB299E9-3D9C-4D0C-9851-4494853D73DC}" destId="{EBDB37F3-96B6-468A-A216-4DF3B6479AA1}" srcOrd="1" destOrd="0" parTransId="{B5D31D38-C74E-4B64-9573-0A7644CCFD01}" sibTransId="{9C960B67-25FE-40BB-AF7B-E4E628401855}"/>
    <dgm:cxn modelId="{90329537-A99C-4F19-AEEC-DEB039441E84}" type="presOf" srcId="{C500D544-88A4-43DD-92DB-4D1094A192EC}" destId="{1A87382E-8DEF-44FF-86E5-CD885CB8C9D3}" srcOrd="1" destOrd="0" presId="urn:microsoft.com/office/officeart/2005/8/layout/venn2"/>
    <dgm:cxn modelId="{84FAE468-0D98-431A-99F6-B1979D46D642}" srcId="{1FB299E9-3D9C-4D0C-9851-4494853D73DC}" destId="{4CE49725-4F5C-40E2-A713-A4826EEAE0E9}" srcOrd="0" destOrd="0" parTransId="{E6BD490A-A1A4-4F3F-91F9-8B78003BC8C2}" sibTransId="{614D3D4E-A74E-4092-9F56-F7DBA79377F8}"/>
    <dgm:cxn modelId="{8457F571-612B-48B7-9CCF-E758E2FC0DD7}" srcId="{1FB299E9-3D9C-4D0C-9851-4494853D73DC}" destId="{0AB41706-BAE9-4252-82AB-8C3E3C969A6A}" srcOrd="2" destOrd="0" parTransId="{C57E2BFD-3A27-4D0C-81E1-705DE8A30F70}" sibTransId="{9F9D4136-9B23-4E3F-901E-DBD131C6AC42}"/>
    <dgm:cxn modelId="{312A94DA-ED33-4433-BAEA-5DF6554144C6}" type="presOf" srcId="{EBDB37F3-96B6-468A-A216-4DF3B6479AA1}" destId="{6F0516C4-C713-44F5-AB63-0B7E9CE2A62A}" srcOrd="0" destOrd="0" presId="urn:microsoft.com/office/officeart/2005/8/layout/venn2"/>
    <dgm:cxn modelId="{56E027DC-3FCA-45D5-999C-3DC032BFA45D}" type="presOf" srcId="{4CE49725-4F5C-40E2-A713-A4826EEAE0E9}" destId="{CFF58900-B49E-49C9-8D88-BC94BD21947E}" srcOrd="1" destOrd="0" presId="urn:microsoft.com/office/officeart/2005/8/layout/venn2"/>
    <dgm:cxn modelId="{E0673ADD-9031-4E30-A803-39E740976646}" type="presOf" srcId="{0AB41706-BAE9-4252-82AB-8C3E3C969A6A}" destId="{2D2B11CF-ECB1-4C9B-BF34-E390A55E7021}" srcOrd="1" destOrd="0" presId="urn:microsoft.com/office/officeart/2005/8/layout/venn2"/>
    <dgm:cxn modelId="{E5DC39EC-A71C-449B-8F37-47A920CCFDC5}" type="presOf" srcId="{EBDB37F3-96B6-468A-A216-4DF3B6479AA1}" destId="{14CC2ADC-5AAB-4509-8C1E-543C41090E4E}" srcOrd="1" destOrd="0" presId="urn:microsoft.com/office/officeart/2005/8/layout/venn2"/>
    <dgm:cxn modelId="{238924F1-A007-4AF5-A925-8BAE6390ADB2}" type="presOf" srcId="{0AB41706-BAE9-4252-82AB-8C3E3C969A6A}" destId="{EC5B3893-8E96-4EF3-AE69-5CD3E82E0224}" srcOrd="0" destOrd="0" presId="urn:microsoft.com/office/officeart/2005/8/layout/venn2"/>
    <dgm:cxn modelId="{628F761A-BA3F-48E0-A3B4-FF7814FEC97E}" type="presParOf" srcId="{8C40E67E-B71D-4756-B456-1EA4F91EEAB3}" destId="{607C3D4A-B704-4268-B1DE-2427B3F49B7B}" srcOrd="0" destOrd="0" presId="urn:microsoft.com/office/officeart/2005/8/layout/venn2"/>
    <dgm:cxn modelId="{CEE24742-2C33-479F-B1CE-A41720F1185B}" type="presParOf" srcId="{607C3D4A-B704-4268-B1DE-2427B3F49B7B}" destId="{FBE62969-8FDB-461D-A9E9-C06297554167}" srcOrd="0" destOrd="0" presId="urn:microsoft.com/office/officeart/2005/8/layout/venn2"/>
    <dgm:cxn modelId="{4C966720-5E44-41AB-9895-10A5D00B939A}" type="presParOf" srcId="{607C3D4A-B704-4268-B1DE-2427B3F49B7B}" destId="{CFF58900-B49E-49C9-8D88-BC94BD21947E}" srcOrd="1" destOrd="0" presId="urn:microsoft.com/office/officeart/2005/8/layout/venn2"/>
    <dgm:cxn modelId="{3A8F5DC1-C43C-4AF0-8C2A-F9B34C3558F2}" type="presParOf" srcId="{8C40E67E-B71D-4756-B456-1EA4F91EEAB3}" destId="{E05B9A54-6EB8-41C5-991C-247EE570A579}" srcOrd="1" destOrd="0" presId="urn:microsoft.com/office/officeart/2005/8/layout/venn2"/>
    <dgm:cxn modelId="{24F3F613-3649-4F67-A0B6-8F290B9CA08E}" type="presParOf" srcId="{E05B9A54-6EB8-41C5-991C-247EE570A579}" destId="{6F0516C4-C713-44F5-AB63-0B7E9CE2A62A}" srcOrd="0" destOrd="0" presId="urn:microsoft.com/office/officeart/2005/8/layout/venn2"/>
    <dgm:cxn modelId="{67D0B206-6B9F-433F-9E7D-E060230D8AE6}" type="presParOf" srcId="{E05B9A54-6EB8-41C5-991C-247EE570A579}" destId="{14CC2ADC-5AAB-4509-8C1E-543C41090E4E}" srcOrd="1" destOrd="0" presId="urn:microsoft.com/office/officeart/2005/8/layout/venn2"/>
    <dgm:cxn modelId="{83C3C49E-5874-43EF-AE4A-9E424EB26AE9}" type="presParOf" srcId="{8C40E67E-B71D-4756-B456-1EA4F91EEAB3}" destId="{C8044662-FA9F-4B5A-B679-443DFB7F2152}" srcOrd="2" destOrd="0" presId="urn:microsoft.com/office/officeart/2005/8/layout/venn2"/>
    <dgm:cxn modelId="{46C87827-12FE-44F5-B7DA-A8416DA4C384}" type="presParOf" srcId="{C8044662-FA9F-4B5A-B679-443DFB7F2152}" destId="{EC5B3893-8E96-4EF3-AE69-5CD3E82E0224}" srcOrd="0" destOrd="0" presId="urn:microsoft.com/office/officeart/2005/8/layout/venn2"/>
    <dgm:cxn modelId="{BB13905C-FA98-4B86-B574-1CA132FDA92E}" type="presParOf" srcId="{C8044662-FA9F-4B5A-B679-443DFB7F2152}" destId="{2D2B11CF-ECB1-4C9B-BF34-E390A55E7021}" srcOrd="1" destOrd="0" presId="urn:microsoft.com/office/officeart/2005/8/layout/venn2"/>
    <dgm:cxn modelId="{F4CDFA7A-04CD-4FD2-A6AF-E91D3C60B98C}" type="presParOf" srcId="{8C40E67E-B71D-4756-B456-1EA4F91EEAB3}" destId="{9D517D54-6876-4B82-BB8A-3A0C96CFE9E4}" srcOrd="3" destOrd="0" presId="urn:microsoft.com/office/officeart/2005/8/layout/venn2"/>
    <dgm:cxn modelId="{5AEF625C-D5C6-4EC5-A091-D33E3CD97893}" type="presParOf" srcId="{9D517D54-6876-4B82-BB8A-3A0C96CFE9E4}" destId="{2014C85A-9AD3-465E-9DA9-4FCF869FCDD7}" srcOrd="0" destOrd="0" presId="urn:microsoft.com/office/officeart/2005/8/layout/venn2"/>
    <dgm:cxn modelId="{8068407C-BA31-435B-8D9C-24051FA87CE1}" type="presParOf" srcId="{9D517D54-6876-4B82-BB8A-3A0C96CFE9E4}" destId="{1A87382E-8DEF-44FF-86E5-CD885CB8C9D3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3D0F5C-5B52-40CD-A8D0-1658491F09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F814CE5-4D45-41DC-A76B-EE13A89716BA}">
      <dgm:prSet phldrT="[文本]" custT="1"/>
      <dgm:spPr/>
      <dgm:t>
        <a:bodyPr/>
        <a:lstStyle/>
        <a:p>
          <a:r>
            <a:rPr lang="zh-CN" altLang="en-US" sz="2800" dirty="0"/>
            <a:t>建立模型</a:t>
          </a:r>
        </a:p>
      </dgm:t>
    </dgm:pt>
    <dgm:pt modelId="{DF1BE46E-BF10-4E5A-810C-FE2D1817FA7A}" type="parTrans" cxnId="{BE884283-E665-4635-BB28-F4370C2F0093}">
      <dgm:prSet/>
      <dgm:spPr/>
      <dgm:t>
        <a:bodyPr/>
        <a:lstStyle/>
        <a:p>
          <a:endParaRPr lang="zh-CN" altLang="en-US"/>
        </a:p>
      </dgm:t>
    </dgm:pt>
    <dgm:pt modelId="{73A3AC4A-6795-46D8-B07A-B568B5B46302}" type="sibTrans" cxnId="{BE884283-E665-4635-BB28-F4370C2F0093}">
      <dgm:prSet/>
      <dgm:spPr/>
      <dgm:t>
        <a:bodyPr/>
        <a:lstStyle/>
        <a:p>
          <a:endParaRPr lang="zh-CN" altLang="en-US"/>
        </a:p>
      </dgm:t>
    </dgm:pt>
    <dgm:pt modelId="{A1DB1519-0312-410D-BA8D-75707F3209CB}">
      <dgm:prSet phldrT="[文本]" custT="1"/>
      <dgm:spPr/>
      <dgm:t>
        <a:bodyPr/>
        <a:lstStyle/>
        <a:p>
          <a:r>
            <a:rPr lang="zh-CN" altLang="en-US" sz="2800" dirty="0"/>
            <a:t>选择损失函数</a:t>
          </a:r>
        </a:p>
      </dgm:t>
    </dgm:pt>
    <dgm:pt modelId="{4686EE78-14AD-4FA3-B853-1DE72651B28D}" type="parTrans" cxnId="{1A489AE4-CA0F-470D-A1DF-DF285BAB20CE}">
      <dgm:prSet/>
      <dgm:spPr/>
      <dgm:t>
        <a:bodyPr/>
        <a:lstStyle/>
        <a:p>
          <a:endParaRPr lang="zh-CN" altLang="en-US"/>
        </a:p>
      </dgm:t>
    </dgm:pt>
    <dgm:pt modelId="{512B0535-D989-4357-87E5-8ABF710C0399}" type="sibTrans" cxnId="{1A489AE4-CA0F-470D-A1DF-DF285BAB20CE}">
      <dgm:prSet/>
      <dgm:spPr/>
      <dgm:t>
        <a:bodyPr/>
        <a:lstStyle/>
        <a:p>
          <a:endParaRPr lang="zh-CN" altLang="en-US"/>
        </a:p>
      </dgm:t>
    </dgm:pt>
    <dgm:pt modelId="{5BB434F5-2889-4E5D-A679-78181C4FA47A}">
      <dgm:prSet phldrT="[文本]" custT="1"/>
      <dgm:spPr/>
      <dgm:t>
        <a:bodyPr/>
        <a:lstStyle/>
        <a:p>
          <a:r>
            <a:rPr lang="zh-CN" altLang="en-US" sz="2800" dirty="0"/>
            <a:t>参数学习</a:t>
          </a:r>
        </a:p>
      </dgm:t>
    </dgm:pt>
    <dgm:pt modelId="{B2893BA8-5765-4AF0-8B13-680B030AAD2A}" type="parTrans" cxnId="{8B9F3329-E4A5-4323-8F94-A29A8FC9AC2D}">
      <dgm:prSet/>
      <dgm:spPr/>
      <dgm:t>
        <a:bodyPr/>
        <a:lstStyle/>
        <a:p>
          <a:endParaRPr lang="zh-CN" altLang="en-US"/>
        </a:p>
      </dgm:t>
    </dgm:pt>
    <dgm:pt modelId="{BF3D4F9C-7922-450D-95A5-879416716B6A}" type="sibTrans" cxnId="{8B9F3329-E4A5-4323-8F94-A29A8FC9AC2D}">
      <dgm:prSet/>
      <dgm:spPr/>
      <dgm:t>
        <a:bodyPr/>
        <a:lstStyle/>
        <a:p>
          <a:endParaRPr lang="zh-CN" altLang="en-US"/>
        </a:p>
      </dgm:t>
    </dgm:pt>
    <dgm:pt modelId="{79AA26C4-AACA-4CAC-A976-1DB71FE290C8}" type="pres">
      <dgm:prSet presAssocID="{6D3D0F5C-5B52-40CD-A8D0-1658491F097E}" presName="Name0" presStyleCnt="0">
        <dgm:presLayoutVars>
          <dgm:dir/>
          <dgm:resizeHandles val="exact"/>
        </dgm:presLayoutVars>
      </dgm:prSet>
      <dgm:spPr/>
    </dgm:pt>
    <dgm:pt modelId="{811139B1-CF24-43A3-8D31-F21BEA527BFC}" type="pres">
      <dgm:prSet presAssocID="{7F814CE5-4D45-41DC-A76B-EE13A89716BA}" presName="node" presStyleLbl="node1" presStyleIdx="0" presStyleCnt="3">
        <dgm:presLayoutVars>
          <dgm:bulletEnabled val="1"/>
        </dgm:presLayoutVars>
      </dgm:prSet>
      <dgm:spPr/>
    </dgm:pt>
    <dgm:pt modelId="{DA0B2BC4-5A39-4412-8A73-3BA98A31156B}" type="pres">
      <dgm:prSet presAssocID="{73A3AC4A-6795-46D8-B07A-B568B5B46302}" presName="sibTrans" presStyleLbl="sibTrans2D1" presStyleIdx="0" presStyleCnt="2"/>
      <dgm:spPr/>
    </dgm:pt>
    <dgm:pt modelId="{662DE7AC-9D2E-443D-815C-03C505DA1C45}" type="pres">
      <dgm:prSet presAssocID="{73A3AC4A-6795-46D8-B07A-B568B5B46302}" presName="connectorText" presStyleLbl="sibTrans2D1" presStyleIdx="0" presStyleCnt="2"/>
      <dgm:spPr/>
    </dgm:pt>
    <dgm:pt modelId="{6DD57FAE-D361-4F18-B150-FD574F055A36}" type="pres">
      <dgm:prSet presAssocID="{A1DB1519-0312-410D-BA8D-75707F3209CB}" presName="node" presStyleLbl="node1" presStyleIdx="1" presStyleCnt="3">
        <dgm:presLayoutVars>
          <dgm:bulletEnabled val="1"/>
        </dgm:presLayoutVars>
      </dgm:prSet>
      <dgm:spPr/>
    </dgm:pt>
    <dgm:pt modelId="{6D1B3DB4-E383-4F36-8D6E-52CA6D6A8830}" type="pres">
      <dgm:prSet presAssocID="{512B0535-D989-4357-87E5-8ABF710C0399}" presName="sibTrans" presStyleLbl="sibTrans2D1" presStyleIdx="1" presStyleCnt="2"/>
      <dgm:spPr/>
    </dgm:pt>
    <dgm:pt modelId="{DBAD651E-560D-449B-AA44-D3D2E9E38EC1}" type="pres">
      <dgm:prSet presAssocID="{512B0535-D989-4357-87E5-8ABF710C0399}" presName="connectorText" presStyleLbl="sibTrans2D1" presStyleIdx="1" presStyleCnt="2"/>
      <dgm:spPr/>
    </dgm:pt>
    <dgm:pt modelId="{EBD89A96-E7F9-4F2C-BBE6-AB127FE62723}" type="pres">
      <dgm:prSet presAssocID="{5BB434F5-2889-4E5D-A679-78181C4FA47A}" presName="node" presStyleLbl="node1" presStyleIdx="2" presStyleCnt="3">
        <dgm:presLayoutVars>
          <dgm:bulletEnabled val="1"/>
        </dgm:presLayoutVars>
      </dgm:prSet>
      <dgm:spPr/>
    </dgm:pt>
  </dgm:ptLst>
  <dgm:cxnLst>
    <dgm:cxn modelId="{58D76A0E-5A5A-45F5-B1E0-3D8C13492C3E}" type="presOf" srcId="{5BB434F5-2889-4E5D-A679-78181C4FA47A}" destId="{EBD89A96-E7F9-4F2C-BBE6-AB127FE62723}" srcOrd="0" destOrd="0" presId="urn:microsoft.com/office/officeart/2005/8/layout/process1"/>
    <dgm:cxn modelId="{8B9F3329-E4A5-4323-8F94-A29A8FC9AC2D}" srcId="{6D3D0F5C-5B52-40CD-A8D0-1658491F097E}" destId="{5BB434F5-2889-4E5D-A679-78181C4FA47A}" srcOrd="2" destOrd="0" parTransId="{B2893BA8-5765-4AF0-8B13-680B030AAD2A}" sibTransId="{BF3D4F9C-7922-450D-95A5-879416716B6A}"/>
    <dgm:cxn modelId="{12A54743-2CF7-4B1C-8B55-23ED42F21F7E}" type="presOf" srcId="{7F814CE5-4D45-41DC-A76B-EE13A89716BA}" destId="{811139B1-CF24-43A3-8D31-F21BEA527BFC}" srcOrd="0" destOrd="0" presId="urn:microsoft.com/office/officeart/2005/8/layout/process1"/>
    <dgm:cxn modelId="{6D320B4F-A07A-4536-A85A-98993D5EE73A}" type="presOf" srcId="{6D3D0F5C-5B52-40CD-A8D0-1658491F097E}" destId="{79AA26C4-AACA-4CAC-A976-1DB71FE290C8}" srcOrd="0" destOrd="0" presId="urn:microsoft.com/office/officeart/2005/8/layout/process1"/>
    <dgm:cxn modelId="{620E3274-4322-4F42-956C-7978D12C8532}" type="presOf" srcId="{73A3AC4A-6795-46D8-B07A-B568B5B46302}" destId="{DA0B2BC4-5A39-4412-8A73-3BA98A31156B}" srcOrd="0" destOrd="0" presId="urn:microsoft.com/office/officeart/2005/8/layout/process1"/>
    <dgm:cxn modelId="{BE884283-E665-4635-BB28-F4370C2F0093}" srcId="{6D3D0F5C-5B52-40CD-A8D0-1658491F097E}" destId="{7F814CE5-4D45-41DC-A76B-EE13A89716BA}" srcOrd="0" destOrd="0" parTransId="{DF1BE46E-BF10-4E5A-810C-FE2D1817FA7A}" sibTransId="{73A3AC4A-6795-46D8-B07A-B568B5B46302}"/>
    <dgm:cxn modelId="{6B96D283-DEDB-4403-9A0A-D10F827EFA1E}" type="presOf" srcId="{A1DB1519-0312-410D-BA8D-75707F3209CB}" destId="{6DD57FAE-D361-4F18-B150-FD574F055A36}" srcOrd="0" destOrd="0" presId="urn:microsoft.com/office/officeart/2005/8/layout/process1"/>
    <dgm:cxn modelId="{C8C8928A-3961-455E-8962-6CAED39E67D8}" type="presOf" srcId="{512B0535-D989-4357-87E5-8ABF710C0399}" destId="{6D1B3DB4-E383-4F36-8D6E-52CA6D6A8830}" srcOrd="0" destOrd="0" presId="urn:microsoft.com/office/officeart/2005/8/layout/process1"/>
    <dgm:cxn modelId="{7BE0E98D-9C6B-44AE-8C77-8E332FDB6975}" type="presOf" srcId="{512B0535-D989-4357-87E5-8ABF710C0399}" destId="{DBAD651E-560D-449B-AA44-D3D2E9E38EC1}" srcOrd="1" destOrd="0" presId="urn:microsoft.com/office/officeart/2005/8/layout/process1"/>
    <dgm:cxn modelId="{679F53CF-08CB-493E-8D43-CA78E4530CF6}" type="presOf" srcId="{73A3AC4A-6795-46D8-B07A-B568B5B46302}" destId="{662DE7AC-9D2E-443D-815C-03C505DA1C45}" srcOrd="1" destOrd="0" presId="urn:microsoft.com/office/officeart/2005/8/layout/process1"/>
    <dgm:cxn modelId="{1A489AE4-CA0F-470D-A1DF-DF285BAB20CE}" srcId="{6D3D0F5C-5B52-40CD-A8D0-1658491F097E}" destId="{A1DB1519-0312-410D-BA8D-75707F3209CB}" srcOrd="1" destOrd="0" parTransId="{4686EE78-14AD-4FA3-B853-1DE72651B28D}" sibTransId="{512B0535-D989-4357-87E5-8ABF710C0399}"/>
    <dgm:cxn modelId="{85C51AA1-406E-411B-915D-833A84A401F2}" type="presParOf" srcId="{79AA26C4-AACA-4CAC-A976-1DB71FE290C8}" destId="{811139B1-CF24-43A3-8D31-F21BEA527BFC}" srcOrd="0" destOrd="0" presId="urn:microsoft.com/office/officeart/2005/8/layout/process1"/>
    <dgm:cxn modelId="{222C5C08-802C-4ABC-9CBD-4A99D99360B0}" type="presParOf" srcId="{79AA26C4-AACA-4CAC-A976-1DB71FE290C8}" destId="{DA0B2BC4-5A39-4412-8A73-3BA98A31156B}" srcOrd="1" destOrd="0" presId="urn:microsoft.com/office/officeart/2005/8/layout/process1"/>
    <dgm:cxn modelId="{769034C5-018E-4AF2-B584-FD8671C66811}" type="presParOf" srcId="{DA0B2BC4-5A39-4412-8A73-3BA98A31156B}" destId="{662DE7AC-9D2E-443D-815C-03C505DA1C45}" srcOrd="0" destOrd="0" presId="urn:microsoft.com/office/officeart/2005/8/layout/process1"/>
    <dgm:cxn modelId="{7B46EEBC-FCAD-459F-A319-B45DA452D825}" type="presParOf" srcId="{79AA26C4-AACA-4CAC-A976-1DB71FE290C8}" destId="{6DD57FAE-D361-4F18-B150-FD574F055A36}" srcOrd="2" destOrd="0" presId="urn:microsoft.com/office/officeart/2005/8/layout/process1"/>
    <dgm:cxn modelId="{7285F464-7FEB-4291-83E2-C2AC8C3730EE}" type="presParOf" srcId="{79AA26C4-AACA-4CAC-A976-1DB71FE290C8}" destId="{6D1B3DB4-E383-4F36-8D6E-52CA6D6A8830}" srcOrd="3" destOrd="0" presId="urn:microsoft.com/office/officeart/2005/8/layout/process1"/>
    <dgm:cxn modelId="{32B0C1CB-E260-4673-A737-CFA9D8433CCD}" type="presParOf" srcId="{6D1B3DB4-E383-4F36-8D6E-52CA6D6A8830}" destId="{DBAD651E-560D-449B-AA44-D3D2E9E38EC1}" srcOrd="0" destOrd="0" presId="urn:microsoft.com/office/officeart/2005/8/layout/process1"/>
    <dgm:cxn modelId="{B7B0AFAD-650F-4164-B2E9-515D9E62A686}" type="presParOf" srcId="{79AA26C4-AACA-4CAC-A976-1DB71FE290C8}" destId="{EBD89A96-E7F9-4F2C-BBE6-AB127FE627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6E65BD-706E-4352-87BF-324E88A801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9B47115-0C1F-4717-A003-F13B7980025E}">
      <dgm:prSet phldrT="[文本]"/>
      <dgm:spPr/>
      <dgm:t>
        <a:bodyPr/>
        <a:lstStyle/>
        <a:p>
          <a:r>
            <a:rPr lang="en-US" altLang="zh-CN" dirty="0"/>
            <a:t>Caffe</a:t>
          </a:r>
          <a:endParaRPr lang="zh-CN" altLang="en-US" dirty="0"/>
        </a:p>
      </dgm:t>
    </dgm:pt>
    <dgm:pt modelId="{553D685D-1202-4B7F-A37A-F2509F089245}" type="parTrans" cxnId="{1E111C2C-C5D0-425D-9851-0F2B29C7FBB3}">
      <dgm:prSet/>
      <dgm:spPr/>
      <dgm:t>
        <a:bodyPr/>
        <a:lstStyle/>
        <a:p>
          <a:endParaRPr lang="zh-CN" altLang="en-US"/>
        </a:p>
      </dgm:t>
    </dgm:pt>
    <dgm:pt modelId="{B03F670B-184B-410F-88E4-8DEBFB9D7EE7}" type="sibTrans" cxnId="{1E111C2C-C5D0-425D-9851-0F2B29C7FBB3}">
      <dgm:prSet/>
      <dgm:spPr/>
      <dgm:t>
        <a:bodyPr/>
        <a:lstStyle/>
        <a:p>
          <a:endParaRPr lang="zh-CN" altLang="en-US"/>
        </a:p>
      </dgm:t>
    </dgm:pt>
    <dgm:pt modelId="{268D0C50-2B01-4A46-8A8C-0F7378442EC4}">
      <dgm:prSet phldrT="[文本]"/>
      <dgm:spPr/>
      <dgm:t>
        <a:bodyPr/>
        <a:lstStyle/>
        <a:p>
          <a:r>
            <a:rPr lang="en-US" altLang="zh-CN" dirty="0" err="1"/>
            <a:t>MXNet</a:t>
          </a:r>
          <a:endParaRPr lang="zh-CN" altLang="en-US" dirty="0"/>
        </a:p>
      </dgm:t>
    </dgm:pt>
    <dgm:pt modelId="{2532C7A1-6B07-4F84-A0D4-DCB3EF049820}" type="parTrans" cxnId="{71408F20-B4F3-4B45-89F3-85B3A39D63FC}">
      <dgm:prSet/>
      <dgm:spPr/>
      <dgm:t>
        <a:bodyPr/>
        <a:lstStyle/>
        <a:p>
          <a:endParaRPr lang="zh-CN" altLang="en-US"/>
        </a:p>
      </dgm:t>
    </dgm:pt>
    <dgm:pt modelId="{81E0758B-8115-42FF-9DC2-40B4ADA9B424}" type="sibTrans" cxnId="{71408F20-B4F3-4B45-89F3-85B3A39D63FC}">
      <dgm:prSet/>
      <dgm:spPr/>
      <dgm:t>
        <a:bodyPr/>
        <a:lstStyle/>
        <a:p>
          <a:endParaRPr lang="zh-CN" altLang="en-US"/>
        </a:p>
      </dgm:t>
    </dgm:pt>
    <dgm:pt modelId="{A9DE12C5-38EC-4D7D-B3B4-195267EE2624}">
      <dgm:prSet phldrT="[文本]"/>
      <dgm:spPr/>
      <dgm:t>
        <a:bodyPr/>
        <a:lstStyle/>
        <a:p>
          <a:r>
            <a:rPr lang="en-US" altLang="zh-CN" dirty="0"/>
            <a:t>TensorFlow</a:t>
          </a:r>
          <a:endParaRPr lang="zh-CN" altLang="en-US" dirty="0"/>
        </a:p>
      </dgm:t>
    </dgm:pt>
    <dgm:pt modelId="{EB3BFC58-9DC3-4A1A-9E77-F2B291726FEB}" type="parTrans" cxnId="{E440B6EF-2978-4DEE-AE2B-A9F245C81602}">
      <dgm:prSet/>
      <dgm:spPr/>
      <dgm:t>
        <a:bodyPr/>
        <a:lstStyle/>
        <a:p>
          <a:endParaRPr lang="zh-CN" altLang="en-US"/>
        </a:p>
      </dgm:t>
    </dgm:pt>
    <dgm:pt modelId="{8C79D8A6-8AE9-4218-A708-9A7270E8F9A3}" type="sibTrans" cxnId="{E440B6EF-2978-4DEE-AE2B-A9F245C81602}">
      <dgm:prSet/>
      <dgm:spPr/>
      <dgm:t>
        <a:bodyPr/>
        <a:lstStyle/>
        <a:p>
          <a:endParaRPr lang="zh-CN" altLang="en-US"/>
        </a:p>
      </dgm:t>
    </dgm:pt>
    <dgm:pt modelId="{B61B5DDC-04E6-4C1B-8393-74BF58C42FDC}">
      <dgm:prSet phldrT="[文本]"/>
      <dgm:spPr/>
      <dgm:t>
        <a:bodyPr/>
        <a:lstStyle/>
        <a:p>
          <a:r>
            <a:rPr lang="zh-CN" altLang="en-US" dirty="0"/>
            <a:t>源于</a:t>
          </a:r>
          <a:r>
            <a:rPr lang="en-US" altLang="zh-CN" dirty="0"/>
            <a:t>Berkeley</a:t>
          </a:r>
          <a:r>
            <a:rPr lang="zh-CN" altLang="en-US" dirty="0"/>
            <a:t>的主流</a:t>
          </a:r>
          <a:r>
            <a:rPr lang="en-US" altLang="zh-CN" dirty="0"/>
            <a:t>CV</a:t>
          </a:r>
          <a:r>
            <a:rPr lang="zh-CN" altLang="en-US" dirty="0"/>
            <a:t>工具包，支持</a:t>
          </a:r>
          <a:r>
            <a:rPr lang="en-US" altLang="zh-CN" dirty="0"/>
            <a:t>C++</a:t>
          </a:r>
          <a:r>
            <a:rPr lang="zh-CN" altLang="en-US" dirty="0"/>
            <a:t>，</a:t>
          </a:r>
          <a:r>
            <a:rPr lang="en-US" altLang="zh-CN" dirty="0"/>
            <a:t>Python</a:t>
          </a:r>
          <a:r>
            <a:rPr lang="zh-CN" altLang="en-US" dirty="0"/>
            <a:t>，</a:t>
          </a:r>
          <a:r>
            <a:rPr lang="en-US" altLang="zh-CN" dirty="0" err="1"/>
            <a:t>Matlab</a:t>
          </a:r>
          <a:endParaRPr lang="zh-CN" altLang="en-US" dirty="0"/>
        </a:p>
      </dgm:t>
    </dgm:pt>
    <dgm:pt modelId="{0D8A7B90-E40C-4703-B597-3FC0878E632D}" type="parTrans" cxnId="{57BBB23A-CFD4-41FE-80CC-9E5578F722B2}">
      <dgm:prSet/>
      <dgm:spPr/>
      <dgm:t>
        <a:bodyPr/>
        <a:lstStyle/>
        <a:p>
          <a:endParaRPr lang="zh-CN" altLang="en-US"/>
        </a:p>
      </dgm:t>
    </dgm:pt>
    <dgm:pt modelId="{748D291A-B43A-4A8D-A8BC-7922A90A525E}" type="sibTrans" cxnId="{57BBB23A-CFD4-41FE-80CC-9E5578F722B2}">
      <dgm:prSet/>
      <dgm:spPr/>
      <dgm:t>
        <a:bodyPr/>
        <a:lstStyle/>
        <a:p>
          <a:endParaRPr lang="zh-CN" altLang="en-US"/>
        </a:p>
      </dgm:t>
    </dgm:pt>
    <dgm:pt modelId="{59B6711B-71C9-41B7-BF49-E1ACC4B23CF8}">
      <dgm:prSet phldrT="[文本]"/>
      <dgm:spPr/>
      <dgm:t>
        <a:bodyPr/>
        <a:lstStyle/>
        <a:p>
          <a:r>
            <a:rPr lang="en-US" altLang="zh-CN" dirty="0"/>
            <a:t>Model Zoo</a:t>
          </a:r>
          <a:r>
            <a:rPr lang="zh-CN" altLang="en-US" dirty="0"/>
            <a:t>中有大量预训练好的模型供使用</a:t>
          </a:r>
        </a:p>
      </dgm:t>
    </dgm:pt>
    <dgm:pt modelId="{93E8C94B-C9C9-4240-A638-B76C59F61620}" type="parTrans" cxnId="{7A5AFC73-54A8-4862-BEA5-A46295C9B8FC}">
      <dgm:prSet/>
      <dgm:spPr/>
      <dgm:t>
        <a:bodyPr/>
        <a:lstStyle/>
        <a:p>
          <a:endParaRPr lang="zh-CN" altLang="en-US"/>
        </a:p>
      </dgm:t>
    </dgm:pt>
    <dgm:pt modelId="{DE13DDBD-EB9C-412D-B1EF-EF7E85979FE7}" type="sibTrans" cxnId="{7A5AFC73-54A8-4862-BEA5-A46295C9B8FC}">
      <dgm:prSet/>
      <dgm:spPr/>
      <dgm:t>
        <a:bodyPr/>
        <a:lstStyle/>
        <a:p>
          <a:endParaRPr lang="zh-CN" altLang="en-US"/>
        </a:p>
      </dgm:t>
    </dgm:pt>
    <dgm:pt modelId="{A3DB4D4D-8D72-4D65-98FF-A7A3E9B0461B}">
      <dgm:prSet phldrT="[文本]"/>
      <dgm:spPr/>
      <dgm:t>
        <a:bodyPr/>
        <a:lstStyle/>
        <a:p>
          <a:r>
            <a:rPr lang="zh-CN" altLang="en-US" dirty="0"/>
            <a:t>中国人开发的深度学习框架</a:t>
          </a:r>
        </a:p>
      </dgm:t>
    </dgm:pt>
    <dgm:pt modelId="{B60AB502-8B67-4DE1-B2C6-D9A0D1317A91}" type="parTrans" cxnId="{51595DCB-E108-46C0-AF57-D6F45F65083E}">
      <dgm:prSet/>
      <dgm:spPr/>
      <dgm:t>
        <a:bodyPr/>
        <a:lstStyle/>
        <a:p>
          <a:endParaRPr lang="zh-CN" altLang="en-US"/>
        </a:p>
      </dgm:t>
    </dgm:pt>
    <dgm:pt modelId="{3CE7C064-AAF7-4DE7-8CDA-84F550D483CA}" type="sibTrans" cxnId="{51595DCB-E108-46C0-AF57-D6F45F65083E}">
      <dgm:prSet/>
      <dgm:spPr/>
      <dgm:t>
        <a:bodyPr/>
        <a:lstStyle/>
        <a:p>
          <a:endParaRPr lang="zh-CN" altLang="en-US"/>
        </a:p>
      </dgm:t>
    </dgm:pt>
    <dgm:pt modelId="{7DF9E253-ADC1-4E39-B8E3-C4CAD28BA6D2}">
      <dgm:prSet phldrT="[文本]"/>
      <dgm:spPr/>
      <dgm:t>
        <a:bodyPr/>
        <a:lstStyle/>
        <a:p>
          <a:r>
            <a:rPr lang="zh-CN" altLang="en-US" dirty="0"/>
            <a:t>亚马逊选择作为官方框架</a:t>
          </a:r>
        </a:p>
      </dgm:t>
    </dgm:pt>
    <dgm:pt modelId="{9F16740D-8758-41CB-BCE1-EC755F2F4A10}" type="parTrans" cxnId="{4492DF0D-AA68-4C66-B2BA-63F4FCE68331}">
      <dgm:prSet/>
      <dgm:spPr/>
      <dgm:t>
        <a:bodyPr/>
        <a:lstStyle/>
        <a:p>
          <a:endParaRPr lang="zh-CN" altLang="en-US"/>
        </a:p>
      </dgm:t>
    </dgm:pt>
    <dgm:pt modelId="{7AF3B498-E58C-43A3-9068-3A05A213E352}" type="sibTrans" cxnId="{4492DF0D-AA68-4C66-B2BA-63F4FCE68331}">
      <dgm:prSet/>
      <dgm:spPr/>
      <dgm:t>
        <a:bodyPr/>
        <a:lstStyle/>
        <a:p>
          <a:endParaRPr lang="zh-CN" altLang="en-US"/>
        </a:p>
      </dgm:t>
    </dgm:pt>
    <dgm:pt modelId="{5DFB0174-21A9-4C4B-8E47-E6E5B0CE2572}">
      <dgm:prSet phldrT="[文本]"/>
      <dgm:spPr/>
      <dgm:t>
        <a:bodyPr/>
        <a:lstStyle/>
        <a:p>
          <a:r>
            <a:rPr lang="en-US" altLang="zh-CN" dirty="0"/>
            <a:t>Google</a:t>
          </a:r>
          <a:r>
            <a:rPr lang="zh-CN" altLang="en-US" dirty="0"/>
            <a:t>的深度学习框架</a:t>
          </a:r>
        </a:p>
      </dgm:t>
    </dgm:pt>
    <dgm:pt modelId="{E6F09A05-3172-45FC-B775-744E8650BC98}" type="parTrans" cxnId="{A9D121FE-75E4-4D52-BA44-14648A015AC7}">
      <dgm:prSet/>
      <dgm:spPr/>
      <dgm:t>
        <a:bodyPr/>
        <a:lstStyle/>
        <a:p>
          <a:endParaRPr lang="zh-CN" altLang="en-US"/>
        </a:p>
      </dgm:t>
    </dgm:pt>
    <dgm:pt modelId="{570C2EDF-BA4B-4495-9618-1E86BE6CB65F}" type="sibTrans" cxnId="{A9D121FE-75E4-4D52-BA44-14648A015AC7}">
      <dgm:prSet/>
      <dgm:spPr/>
      <dgm:t>
        <a:bodyPr/>
        <a:lstStyle/>
        <a:p>
          <a:endParaRPr lang="zh-CN" altLang="en-US"/>
        </a:p>
      </dgm:t>
    </dgm:pt>
    <dgm:pt modelId="{870732B4-817B-4A79-B707-7361671A8286}">
      <dgm:prSet phldrT="[文本]"/>
      <dgm:spPr/>
      <dgm:t>
        <a:bodyPr/>
        <a:lstStyle/>
        <a:p>
          <a:r>
            <a:rPr lang="en-US" altLang="zh-CN" dirty="0" err="1"/>
            <a:t>TensorBoard</a:t>
          </a:r>
          <a:r>
            <a:rPr lang="zh-CN" altLang="en-US" dirty="0"/>
            <a:t>可视化工具，实时监控</a:t>
          </a:r>
        </a:p>
      </dgm:t>
    </dgm:pt>
    <dgm:pt modelId="{36BC9C78-4622-4125-8B24-5CCBC6928ACC}" type="parTrans" cxnId="{75EF50DD-9013-4C59-AD3C-D0230E56CA97}">
      <dgm:prSet/>
      <dgm:spPr/>
      <dgm:t>
        <a:bodyPr/>
        <a:lstStyle/>
        <a:p>
          <a:endParaRPr lang="zh-CN" altLang="en-US"/>
        </a:p>
      </dgm:t>
    </dgm:pt>
    <dgm:pt modelId="{2FADF273-BD01-4386-876F-725E88934135}" type="sibTrans" cxnId="{75EF50DD-9013-4C59-AD3C-D0230E56CA97}">
      <dgm:prSet/>
      <dgm:spPr/>
      <dgm:t>
        <a:bodyPr/>
        <a:lstStyle/>
        <a:p>
          <a:endParaRPr lang="zh-CN" altLang="en-US"/>
        </a:p>
      </dgm:t>
    </dgm:pt>
    <dgm:pt modelId="{FBFB8C87-A4AC-4D59-813D-969F3C0135A1}">
      <dgm:prSet phldrT="[文本]"/>
      <dgm:spPr/>
      <dgm:t>
        <a:bodyPr/>
        <a:lstStyle/>
        <a:p>
          <a:r>
            <a:rPr lang="zh-CN" altLang="en-US" dirty="0"/>
            <a:t>数据和模型并行化好，速度快</a:t>
          </a:r>
        </a:p>
      </dgm:t>
    </dgm:pt>
    <dgm:pt modelId="{7F9EDFB7-590B-4575-80AF-47BE430D5505}" type="parTrans" cxnId="{61304D5E-F6FB-42FD-91C3-DE0A535530F9}">
      <dgm:prSet/>
      <dgm:spPr/>
      <dgm:t>
        <a:bodyPr/>
        <a:lstStyle/>
        <a:p>
          <a:endParaRPr lang="zh-CN" altLang="en-US"/>
        </a:p>
      </dgm:t>
    </dgm:pt>
    <dgm:pt modelId="{A1FD3D84-F8B8-4BDB-A388-535ED54048C8}" type="sibTrans" cxnId="{61304D5E-F6FB-42FD-91C3-DE0A535530F9}">
      <dgm:prSet/>
      <dgm:spPr/>
      <dgm:t>
        <a:bodyPr/>
        <a:lstStyle/>
        <a:p>
          <a:endParaRPr lang="zh-CN" altLang="en-US"/>
        </a:p>
      </dgm:t>
    </dgm:pt>
    <dgm:pt modelId="{F1F6EFA2-3749-40A6-96F1-0879652AD1CB}" type="pres">
      <dgm:prSet presAssocID="{C06E65BD-706E-4352-87BF-324E88A8016F}" presName="linear" presStyleCnt="0">
        <dgm:presLayoutVars>
          <dgm:dir/>
          <dgm:animLvl val="lvl"/>
          <dgm:resizeHandles val="exact"/>
        </dgm:presLayoutVars>
      </dgm:prSet>
      <dgm:spPr/>
    </dgm:pt>
    <dgm:pt modelId="{6BA8EB64-F9D5-44C5-8270-3282DF85A05E}" type="pres">
      <dgm:prSet presAssocID="{19B47115-0C1F-4717-A003-F13B7980025E}" presName="parentLin" presStyleCnt="0"/>
      <dgm:spPr/>
    </dgm:pt>
    <dgm:pt modelId="{C42C519E-6FDC-4CDF-AA1B-F2E9B643D5D6}" type="pres">
      <dgm:prSet presAssocID="{19B47115-0C1F-4717-A003-F13B7980025E}" presName="parentLeftMargin" presStyleLbl="node1" presStyleIdx="0" presStyleCnt="3"/>
      <dgm:spPr/>
    </dgm:pt>
    <dgm:pt modelId="{B23B6B53-F36E-4735-9B76-3906BE3AC7EB}" type="pres">
      <dgm:prSet presAssocID="{19B47115-0C1F-4717-A003-F13B798002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68B2A6-C1C7-43EB-A59B-7C16A1EC6BFC}" type="pres">
      <dgm:prSet presAssocID="{19B47115-0C1F-4717-A003-F13B7980025E}" presName="negativeSpace" presStyleCnt="0"/>
      <dgm:spPr/>
    </dgm:pt>
    <dgm:pt modelId="{E91D02BB-72DE-4974-9B91-982C6F92ECE1}" type="pres">
      <dgm:prSet presAssocID="{19B47115-0C1F-4717-A003-F13B7980025E}" presName="childText" presStyleLbl="conFgAcc1" presStyleIdx="0" presStyleCnt="3">
        <dgm:presLayoutVars>
          <dgm:bulletEnabled val="1"/>
        </dgm:presLayoutVars>
      </dgm:prSet>
      <dgm:spPr/>
    </dgm:pt>
    <dgm:pt modelId="{49E3B909-B6D1-4FED-94D4-7B2149F3162A}" type="pres">
      <dgm:prSet presAssocID="{B03F670B-184B-410F-88E4-8DEBFB9D7EE7}" presName="spaceBetweenRectangles" presStyleCnt="0"/>
      <dgm:spPr/>
    </dgm:pt>
    <dgm:pt modelId="{7CD82307-B549-4E77-B51F-7FC80C407BF9}" type="pres">
      <dgm:prSet presAssocID="{268D0C50-2B01-4A46-8A8C-0F7378442EC4}" presName="parentLin" presStyleCnt="0"/>
      <dgm:spPr/>
    </dgm:pt>
    <dgm:pt modelId="{4C7762A2-0DF3-48BE-BC6A-3B61873C8073}" type="pres">
      <dgm:prSet presAssocID="{268D0C50-2B01-4A46-8A8C-0F7378442EC4}" presName="parentLeftMargin" presStyleLbl="node1" presStyleIdx="0" presStyleCnt="3"/>
      <dgm:spPr/>
    </dgm:pt>
    <dgm:pt modelId="{77F2A80F-5EB6-4631-9431-C4CBD93649AC}" type="pres">
      <dgm:prSet presAssocID="{268D0C50-2B01-4A46-8A8C-0F7378442E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CA03584-4CFB-4A92-AE8D-66C57FDA68D4}" type="pres">
      <dgm:prSet presAssocID="{268D0C50-2B01-4A46-8A8C-0F7378442EC4}" presName="negativeSpace" presStyleCnt="0"/>
      <dgm:spPr/>
    </dgm:pt>
    <dgm:pt modelId="{2367B531-ADCC-4FF5-93AB-500BE4A7A357}" type="pres">
      <dgm:prSet presAssocID="{268D0C50-2B01-4A46-8A8C-0F7378442EC4}" presName="childText" presStyleLbl="conFgAcc1" presStyleIdx="1" presStyleCnt="3">
        <dgm:presLayoutVars>
          <dgm:bulletEnabled val="1"/>
        </dgm:presLayoutVars>
      </dgm:prSet>
      <dgm:spPr/>
    </dgm:pt>
    <dgm:pt modelId="{8709FB2C-2DC6-403B-A3AC-B131D3F35CBE}" type="pres">
      <dgm:prSet presAssocID="{81E0758B-8115-42FF-9DC2-40B4ADA9B424}" presName="spaceBetweenRectangles" presStyleCnt="0"/>
      <dgm:spPr/>
    </dgm:pt>
    <dgm:pt modelId="{8870EA18-9E2E-4667-8942-38E3DF7C2110}" type="pres">
      <dgm:prSet presAssocID="{A9DE12C5-38EC-4D7D-B3B4-195267EE2624}" presName="parentLin" presStyleCnt="0"/>
      <dgm:spPr/>
    </dgm:pt>
    <dgm:pt modelId="{62085CBF-1E0B-4D6C-8D40-9592DE544CD5}" type="pres">
      <dgm:prSet presAssocID="{A9DE12C5-38EC-4D7D-B3B4-195267EE2624}" presName="parentLeftMargin" presStyleLbl="node1" presStyleIdx="1" presStyleCnt="3"/>
      <dgm:spPr/>
    </dgm:pt>
    <dgm:pt modelId="{BF656137-66AB-457F-842D-681C179905AF}" type="pres">
      <dgm:prSet presAssocID="{A9DE12C5-38EC-4D7D-B3B4-195267EE262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DA8D8EA-5DC4-4A75-BBFE-936078F8A789}" type="pres">
      <dgm:prSet presAssocID="{A9DE12C5-38EC-4D7D-B3B4-195267EE2624}" presName="negativeSpace" presStyleCnt="0"/>
      <dgm:spPr/>
    </dgm:pt>
    <dgm:pt modelId="{64BEE7F9-B881-4A67-8C61-B94A24D97536}" type="pres">
      <dgm:prSet presAssocID="{A9DE12C5-38EC-4D7D-B3B4-195267EE262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492DF0D-AA68-4C66-B2BA-63F4FCE68331}" srcId="{268D0C50-2B01-4A46-8A8C-0F7378442EC4}" destId="{7DF9E253-ADC1-4E39-B8E3-C4CAD28BA6D2}" srcOrd="1" destOrd="0" parTransId="{9F16740D-8758-41CB-BCE1-EC755F2F4A10}" sibTransId="{7AF3B498-E58C-43A3-9068-3A05A213E352}"/>
    <dgm:cxn modelId="{FD1B9215-7EAD-471A-A826-588E8BC4F6C7}" type="presOf" srcId="{59B6711B-71C9-41B7-BF49-E1ACC4B23CF8}" destId="{E91D02BB-72DE-4974-9B91-982C6F92ECE1}" srcOrd="0" destOrd="1" presId="urn:microsoft.com/office/officeart/2005/8/layout/list1"/>
    <dgm:cxn modelId="{71408F20-B4F3-4B45-89F3-85B3A39D63FC}" srcId="{C06E65BD-706E-4352-87BF-324E88A8016F}" destId="{268D0C50-2B01-4A46-8A8C-0F7378442EC4}" srcOrd="1" destOrd="0" parTransId="{2532C7A1-6B07-4F84-A0D4-DCB3EF049820}" sibTransId="{81E0758B-8115-42FF-9DC2-40B4ADA9B424}"/>
    <dgm:cxn modelId="{1E111C2C-C5D0-425D-9851-0F2B29C7FBB3}" srcId="{C06E65BD-706E-4352-87BF-324E88A8016F}" destId="{19B47115-0C1F-4717-A003-F13B7980025E}" srcOrd="0" destOrd="0" parTransId="{553D685D-1202-4B7F-A37A-F2509F089245}" sibTransId="{B03F670B-184B-410F-88E4-8DEBFB9D7EE7}"/>
    <dgm:cxn modelId="{57BBB23A-CFD4-41FE-80CC-9E5578F722B2}" srcId="{19B47115-0C1F-4717-A003-F13B7980025E}" destId="{B61B5DDC-04E6-4C1B-8393-74BF58C42FDC}" srcOrd="0" destOrd="0" parTransId="{0D8A7B90-E40C-4703-B597-3FC0878E632D}" sibTransId="{748D291A-B43A-4A8D-A8BC-7922A90A525E}"/>
    <dgm:cxn modelId="{E1DA433F-CACF-4E4C-97E0-317F114C18F3}" type="presOf" srcId="{268D0C50-2B01-4A46-8A8C-0F7378442EC4}" destId="{77F2A80F-5EB6-4631-9431-C4CBD93649AC}" srcOrd="1" destOrd="0" presId="urn:microsoft.com/office/officeart/2005/8/layout/list1"/>
    <dgm:cxn modelId="{61304D5E-F6FB-42FD-91C3-DE0A535530F9}" srcId="{A9DE12C5-38EC-4D7D-B3B4-195267EE2624}" destId="{FBFB8C87-A4AC-4D59-813D-969F3C0135A1}" srcOrd="2" destOrd="0" parTransId="{7F9EDFB7-590B-4575-80AF-47BE430D5505}" sibTransId="{A1FD3D84-F8B8-4BDB-A388-535ED54048C8}"/>
    <dgm:cxn modelId="{21322F6E-9591-48D1-8615-84A010D14304}" type="presOf" srcId="{19B47115-0C1F-4717-A003-F13B7980025E}" destId="{B23B6B53-F36E-4735-9B76-3906BE3AC7EB}" srcOrd="1" destOrd="0" presId="urn:microsoft.com/office/officeart/2005/8/layout/list1"/>
    <dgm:cxn modelId="{339A0372-5F0F-453E-852F-9B6F4B74DB79}" type="presOf" srcId="{7DF9E253-ADC1-4E39-B8E3-C4CAD28BA6D2}" destId="{2367B531-ADCC-4FF5-93AB-500BE4A7A357}" srcOrd="0" destOrd="1" presId="urn:microsoft.com/office/officeart/2005/8/layout/list1"/>
    <dgm:cxn modelId="{74751252-62A7-4947-AEF4-C2508A74AA53}" type="presOf" srcId="{268D0C50-2B01-4A46-8A8C-0F7378442EC4}" destId="{4C7762A2-0DF3-48BE-BC6A-3B61873C8073}" srcOrd="0" destOrd="0" presId="urn:microsoft.com/office/officeart/2005/8/layout/list1"/>
    <dgm:cxn modelId="{9009F672-2A29-4C93-819F-0B541BE8F081}" type="presOf" srcId="{870732B4-817B-4A79-B707-7361671A8286}" destId="{64BEE7F9-B881-4A67-8C61-B94A24D97536}" srcOrd="0" destOrd="1" presId="urn:microsoft.com/office/officeart/2005/8/layout/list1"/>
    <dgm:cxn modelId="{7A5AFC73-54A8-4862-BEA5-A46295C9B8FC}" srcId="{19B47115-0C1F-4717-A003-F13B7980025E}" destId="{59B6711B-71C9-41B7-BF49-E1ACC4B23CF8}" srcOrd="1" destOrd="0" parTransId="{93E8C94B-C9C9-4240-A638-B76C59F61620}" sibTransId="{DE13DDBD-EB9C-412D-B1EF-EF7E85979FE7}"/>
    <dgm:cxn modelId="{30F35775-5764-4B47-BD69-F762D021129C}" type="presOf" srcId="{C06E65BD-706E-4352-87BF-324E88A8016F}" destId="{F1F6EFA2-3749-40A6-96F1-0879652AD1CB}" srcOrd="0" destOrd="0" presId="urn:microsoft.com/office/officeart/2005/8/layout/list1"/>
    <dgm:cxn modelId="{D385CB93-65F6-44F9-8D22-83CE406341EC}" type="presOf" srcId="{19B47115-0C1F-4717-A003-F13B7980025E}" destId="{C42C519E-6FDC-4CDF-AA1B-F2E9B643D5D6}" srcOrd="0" destOrd="0" presId="urn:microsoft.com/office/officeart/2005/8/layout/list1"/>
    <dgm:cxn modelId="{7B5135AF-6F79-42B4-A7A9-67F681ED1BC8}" type="presOf" srcId="{A3DB4D4D-8D72-4D65-98FF-A7A3E9B0461B}" destId="{2367B531-ADCC-4FF5-93AB-500BE4A7A357}" srcOrd="0" destOrd="0" presId="urn:microsoft.com/office/officeart/2005/8/layout/list1"/>
    <dgm:cxn modelId="{A3EF8BC4-B260-401E-8AD0-8B15A1B7D28D}" type="presOf" srcId="{A9DE12C5-38EC-4D7D-B3B4-195267EE2624}" destId="{62085CBF-1E0B-4D6C-8D40-9592DE544CD5}" srcOrd="0" destOrd="0" presId="urn:microsoft.com/office/officeart/2005/8/layout/list1"/>
    <dgm:cxn modelId="{51595DCB-E108-46C0-AF57-D6F45F65083E}" srcId="{268D0C50-2B01-4A46-8A8C-0F7378442EC4}" destId="{A3DB4D4D-8D72-4D65-98FF-A7A3E9B0461B}" srcOrd="0" destOrd="0" parTransId="{B60AB502-8B67-4DE1-B2C6-D9A0D1317A91}" sibTransId="{3CE7C064-AAF7-4DE7-8CDA-84F550D483CA}"/>
    <dgm:cxn modelId="{75EF50DD-9013-4C59-AD3C-D0230E56CA97}" srcId="{A9DE12C5-38EC-4D7D-B3B4-195267EE2624}" destId="{870732B4-817B-4A79-B707-7361671A8286}" srcOrd="1" destOrd="0" parTransId="{36BC9C78-4622-4125-8B24-5CCBC6928ACC}" sibTransId="{2FADF273-BD01-4386-876F-725E88934135}"/>
    <dgm:cxn modelId="{8B7C4FE6-ECAD-4C02-B899-E6258CC7E771}" type="presOf" srcId="{A9DE12C5-38EC-4D7D-B3B4-195267EE2624}" destId="{BF656137-66AB-457F-842D-681C179905AF}" srcOrd="1" destOrd="0" presId="urn:microsoft.com/office/officeart/2005/8/layout/list1"/>
    <dgm:cxn modelId="{6C2AC2E6-9691-4319-9D9C-03BB43BD42A6}" type="presOf" srcId="{FBFB8C87-A4AC-4D59-813D-969F3C0135A1}" destId="{64BEE7F9-B881-4A67-8C61-B94A24D97536}" srcOrd="0" destOrd="2" presId="urn:microsoft.com/office/officeart/2005/8/layout/list1"/>
    <dgm:cxn modelId="{C8B63AE8-3CBB-415D-91EF-85282299F0B6}" type="presOf" srcId="{B61B5DDC-04E6-4C1B-8393-74BF58C42FDC}" destId="{E91D02BB-72DE-4974-9B91-982C6F92ECE1}" srcOrd="0" destOrd="0" presId="urn:microsoft.com/office/officeart/2005/8/layout/list1"/>
    <dgm:cxn modelId="{E5B2EBE9-4096-458D-9776-A304C3F89C1D}" type="presOf" srcId="{5DFB0174-21A9-4C4B-8E47-E6E5B0CE2572}" destId="{64BEE7F9-B881-4A67-8C61-B94A24D97536}" srcOrd="0" destOrd="0" presId="urn:microsoft.com/office/officeart/2005/8/layout/list1"/>
    <dgm:cxn modelId="{E440B6EF-2978-4DEE-AE2B-A9F245C81602}" srcId="{C06E65BD-706E-4352-87BF-324E88A8016F}" destId="{A9DE12C5-38EC-4D7D-B3B4-195267EE2624}" srcOrd="2" destOrd="0" parTransId="{EB3BFC58-9DC3-4A1A-9E77-F2B291726FEB}" sibTransId="{8C79D8A6-8AE9-4218-A708-9A7270E8F9A3}"/>
    <dgm:cxn modelId="{A9D121FE-75E4-4D52-BA44-14648A015AC7}" srcId="{A9DE12C5-38EC-4D7D-B3B4-195267EE2624}" destId="{5DFB0174-21A9-4C4B-8E47-E6E5B0CE2572}" srcOrd="0" destOrd="0" parTransId="{E6F09A05-3172-45FC-B775-744E8650BC98}" sibTransId="{570C2EDF-BA4B-4495-9618-1E86BE6CB65F}"/>
    <dgm:cxn modelId="{7E51582B-E24B-4922-BED3-8CF64D007192}" type="presParOf" srcId="{F1F6EFA2-3749-40A6-96F1-0879652AD1CB}" destId="{6BA8EB64-F9D5-44C5-8270-3282DF85A05E}" srcOrd="0" destOrd="0" presId="urn:microsoft.com/office/officeart/2005/8/layout/list1"/>
    <dgm:cxn modelId="{FF9A9F29-60DB-477B-8A51-E73910020C56}" type="presParOf" srcId="{6BA8EB64-F9D5-44C5-8270-3282DF85A05E}" destId="{C42C519E-6FDC-4CDF-AA1B-F2E9B643D5D6}" srcOrd="0" destOrd="0" presId="urn:microsoft.com/office/officeart/2005/8/layout/list1"/>
    <dgm:cxn modelId="{C4CC0F54-585C-4FEE-9B69-2EB49DC30909}" type="presParOf" srcId="{6BA8EB64-F9D5-44C5-8270-3282DF85A05E}" destId="{B23B6B53-F36E-4735-9B76-3906BE3AC7EB}" srcOrd="1" destOrd="0" presId="urn:microsoft.com/office/officeart/2005/8/layout/list1"/>
    <dgm:cxn modelId="{3C5F6BB2-3592-4A8A-8D92-6D5796257B89}" type="presParOf" srcId="{F1F6EFA2-3749-40A6-96F1-0879652AD1CB}" destId="{FD68B2A6-C1C7-43EB-A59B-7C16A1EC6BFC}" srcOrd="1" destOrd="0" presId="urn:microsoft.com/office/officeart/2005/8/layout/list1"/>
    <dgm:cxn modelId="{D108E6D4-5E8B-4327-8FAA-7807259B603A}" type="presParOf" srcId="{F1F6EFA2-3749-40A6-96F1-0879652AD1CB}" destId="{E91D02BB-72DE-4974-9B91-982C6F92ECE1}" srcOrd="2" destOrd="0" presId="urn:microsoft.com/office/officeart/2005/8/layout/list1"/>
    <dgm:cxn modelId="{EDCBEDDF-A08F-4CD5-AD74-55009EB3D5BA}" type="presParOf" srcId="{F1F6EFA2-3749-40A6-96F1-0879652AD1CB}" destId="{49E3B909-B6D1-4FED-94D4-7B2149F3162A}" srcOrd="3" destOrd="0" presId="urn:microsoft.com/office/officeart/2005/8/layout/list1"/>
    <dgm:cxn modelId="{5FEE8C67-32AF-49C6-A9EC-58952689F1BB}" type="presParOf" srcId="{F1F6EFA2-3749-40A6-96F1-0879652AD1CB}" destId="{7CD82307-B549-4E77-B51F-7FC80C407BF9}" srcOrd="4" destOrd="0" presId="urn:microsoft.com/office/officeart/2005/8/layout/list1"/>
    <dgm:cxn modelId="{C70802B5-D33C-44C6-8BB3-B609BB53CDB5}" type="presParOf" srcId="{7CD82307-B549-4E77-B51F-7FC80C407BF9}" destId="{4C7762A2-0DF3-48BE-BC6A-3B61873C8073}" srcOrd="0" destOrd="0" presId="urn:microsoft.com/office/officeart/2005/8/layout/list1"/>
    <dgm:cxn modelId="{82E38BA4-0B51-42B3-9FF3-BCE3D6682B43}" type="presParOf" srcId="{7CD82307-B549-4E77-B51F-7FC80C407BF9}" destId="{77F2A80F-5EB6-4631-9431-C4CBD93649AC}" srcOrd="1" destOrd="0" presId="urn:microsoft.com/office/officeart/2005/8/layout/list1"/>
    <dgm:cxn modelId="{F82AE935-88B7-44FB-9608-52CFED82296A}" type="presParOf" srcId="{F1F6EFA2-3749-40A6-96F1-0879652AD1CB}" destId="{7CA03584-4CFB-4A92-AE8D-66C57FDA68D4}" srcOrd="5" destOrd="0" presId="urn:microsoft.com/office/officeart/2005/8/layout/list1"/>
    <dgm:cxn modelId="{FBFB17C7-B541-4E5B-BB61-86FEE53A3C8A}" type="presParOf" srcId="{F1F6EFA2-3749-40A6-96F1-0879652AD1CB}" destId="{2367B531-ADCC-4FF5-93AB-500BE4A7A357}" srcOrd="6" destOrd="0" presId="urn:microsoft.com/office/officeart/2005/8/layout/list1"/>
    <dgm:cxn modelId="{F2CB749A-4195-4584-BC0C-36FCAE5A9594}" type="presParOf" srcId="{F1F6EFA2-3749-40A6-96F1-0879652AD1CB}" destId="{8709FB2C-2DC6-403B-A3AC-B131D3F35CBE}" srcOrd="7" destOrd="0" presId="urn:microsoft.com/office/officeart/2005/8/layout/list1"/>
    <dgm:cxn modelId="{B8CCE744-1748-4D83-8091-137EC6F4B25B}" type="presParOf" srcId="{F1F6EFA2-3749-40A6-96F1-0879652AD1CB}" destId="{8870EA18-9E2E-4667-8942-38E3DF7C2110}" srcOrd="8" destOrd="0" presId="urn:microsoft.com/office/officeart/2005/8/layout/list1"/>
    <dgm:cxn modelId="{63AD4E8F-AAC9-4AC8-8E05-5B3B073ABE72}" type="presParOf" srcId="{8870EA18-9E2E-4667-8942-38E3DF7C2110}" destId="{62085CBF-1E0B-4D6C-8D40-9592DE544CD5}" srcOrd="0" destOrd="0" presId="urn:microsoft.com/office/officeart/2005/8/layout/list1"/>
    <dgm:cxn modelId="{B61310B1-2B3A-4444-B77C-8905F2D7E55E}" type="presParOf" srcId="{8870EA18-9E2E-4667-8942-38E3DF7C2110}" destId="{BF656137-66AB-457F-842D-681C179905AF}" srcOrd="1" destOrd="0" presId="urn:microsoft.com/office/officeart/2005/8/layout/list1"/>
    <dgm:cxn modelId="{FF931D63-55BF-4F79-9CD0-8FE0046E1232}" type="presParOf" srcId="{F1F6EFA2-3749-40A6-96F1-0879652AD1CB}" destId="{DDA8D8EA-5DC4-4A75-BBFE-936078F8A789}" srcOrd="9" destOrd="0" presId="urn:microsoft.com/office/officeart/2005/8/layout/list1"/>
    <dgm:cxn modelId="{EBEBA923-5F63-4DF4-A8C2-AF994D9AAA08}" type="presParOf" srcId="{F1F6EFA2-3749-40A6-96F1-0879652AD1CB}" destId="{64BEE7F9-B881-4A67-8C61-B94A24D9753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6E65BD-706E-4352-87BF-324E88A801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9B47115-0C1F-4717-A003-F13B7980025E}">
      <dgm:prSet phldrT="[文本]"/>
      <dgm:spPr/>
      <dgm:t>
        <a:bodyPr/>
        <a:lstStyle/>
        <a:p>
          <a:r>
            <a:rPr lang="en-US" altLang="zh-CN" dirty="0" err="1"/>
            <a:t>Keras</a:t>
          </a:r>
          <a:endParaRPr lang="zh-CN" altLang="en-US" dirty="0"/>
        </a:p>
      </dgm:t>
    </dgm:pt>
    <dgm:pt modelId="{553D685D-1202-4B7F-A37A-F2509F089245}" type="parTrans" cxnId="{1E111C2C-C5D0-425D-9851-0F2B29C7FBB3}">
      <dgm:prSet/>
      <dgm:spPr/>
      <dgm:t>
        <a:bodyPr/>
        <a:lstStyle/>
        <a:p>
          <a:endParaRPr lang="zh-CN" altLang="en-US"/>
        </a:p>
      </dgm:t>
    </dgm:pt>
    <dgm:pt modelId="{B03F670B-184B-410F-88E4-8DEBFB9D7EE7}" type="sibTrans" cxnId="{1E111C2C-C5D0-425D-9851-0F2B29C7FBB3}">
      <dgm:prSet/>
      <dgm:spPr/>
      <dgm:t>
        <a:bodyPr/>
        <a:lstStyle/>
        <a:p>
          <a:endParaRPr lang="zh-CN" altLang="en-US"/>
        </a:p>
      </dgm:t>
    </dgm:pt>
    <dgm:pt modelId="{268D0C50-2B01-4A46-8A8C-0F7378442EC4}">
      <dgm:prSet phldrT="[文本]"/>
      <dgm:spPr/>
      <dgm:t>
        <a:bodyPr/>
        <a:lstStyle/>
        <a:p>
          <a:r>
            <a:rPr lang="en-US" altLang="zh-CN" dirty="0" err="1"/>
            <a:t>PyTorch</a:t>
          </a:r>
          <a:endParaRPr lang="zh-CN" altLang="en-US" dirty="0"/>
        </a:p>
      </dgm:t>
    </dgm:pt>
    <dgm:pt modelId="{2532C7A1-6B07-4F84-A0D4-DCB3EF049820}" type="parTrans" cxnId="{71408F20-B4F3-4B45-89F3-85B3A39D63FC}">
      <dgm:prSet/>
      <dgm:spPr/>
      <dgm:t>
        <a:bodyPr/>
        <a:lstStyle/>
        <a:p>
          <a:endParaRPr lang="zh-CN" altLang="en-US"/>
        </a:p>
      </dgm:t>
    </dgm:pt>
    <dgm:pt modelId="{81E0758B-8115-42FF-9DC2-40B4ADA9B424}" type="sibTrans" cxnId="{71408F20-B4F3-4B45-89F3-85B3A39D63FC}">
      <dgm:prSet/>
      <dgm:spPr/>
      <dgm:t>
        <a:bodyPr/>
        <a:lstStyle/>
        <a:p>
          <a:endParaRPr lang="zh-CN" altLang="en-US"/>
        </a:p>
      </dgm:t>
    </dgm:pt>
    <dgm:pt modelId="{B61B5DDC-04E6-4C1B-8393-74BF58C42FDC}">
      <dgm:prSet phldrT="[文本]"/>
      <dgm:spPr/>
      <dgm:t>
        <a:bodyPr/>
        <a:lstStyle/>
        <a:p>
          <a:r>
            <a:rPr lang="en-US" altLang="zh-CN" dirty="0"/>
            <a:t>Python</a:t>
          </a:r>
          <a:r>
            <a:rPr lang="zh-CN" altLang="en-US" dirty="0"/>
            <a:t>中以</a:t>
          </a:r>
          <a:r>
            <a:rPr lang="en-US" altLang="zh-CN" dirty="0"/>
            <a:t>CNTK</a:t>
          </a:r>
          <a:r>
            <a:rPr lang="zh-CN" altLang="en-US" dirty="0"/>
            <a:t>，</a:t>
          </a:r>
          <a:r>
            <a:rPr lang="en-US" altLang="zh-CN" dirty="0"/>
            <a:t>TensorFlow</a:t>
          </a:r>
          <a:r>
            <a:rPr lang="zh-CN" altLang="en-US" dirty="0"/>
            <a:t>或者</a:t>
          </a:r>
          <a:r>
            <a:rPr lang="en-US" altLang="zh-CN" dirty="0"/>
            <a:t>Theano</a:t>
          </a:r>
          <a:r>
            <a:rPr lang="zh-CN" altLang="en-US" dirty="0"/>
            <a:t>为计算后台</a:t>
          </a:r>
        </a:p>
      </dgm:t>
    </dgm:pt>
    <dgm:pt modelId="{0D8A7B90-E40C-4703-B597-3FC0878E632D}" type="parTrans" cxnId="{57BBB23A-CFD4-41FE-80CC-9E5578F722B2}">
      <dgm:prSet/>
      <dgm:spPr/>
      <dgm:t>
        <a:bodyPr/>
        <a:lstStyle/>
        <a:p>
          <a:endParaRPr lang="zh-CN" altLang="en-US"/>
        </a:p>
      </dgm:t>
    </dgm:pt>
    <dgm:pt modelId="{748D291A-B43A-4A8D-A8BC-7922A90A525E}" type="sibTrans" cxnId="{57BBB23A-CFD4-41FE-80CC-9E5578F722B2}">
      <dgm:prSet/>
      <dgm:spPr/>
      <dgm:t>
        <a:bodyPr/>
        <a:lstStyle/>
        <a:p>
          <a:endParaRPr lang="zh-CN" altLang="en-US"/>
        </a:p>
      </dgm:t>
    </dgm:pt>
    <dgm:pt modelId="{59B6711B-71C9-41B7-BF49-E1ACC4B23CF8}">
      <dgm:prSet phldrT="[文本]"/>
      <dgm:spPr/>
      <dgm:t>
        <a:bodyPr/>
        <a:lstStyle/>
        <a:p>
          <a:r>
            <a:rPr lang="zh-CN" altLang="en-US" dirty="0"/>
            <a:t>以人为本、快速建模</a:t>
          </a:r>
        </a:p>
      </dgm:t>
    </dgm:pt>
    <dgm:pt modelId="{93E8C94B-C9C9-4240-A638-B76C59F61620}" type="parTrans" cxnId="{7A5AFC73-54A8-4862-BEA5-A46295C9B8FC}">
      <dgm:prSet/>
      <dgm:spPr/>
      <dgm:t>
        <a:bodyPr/>
        <a:lstStyle/>
        <a:p>
          <a:endParaRPr lang="zh-CN" altLang="en-US"/>
        </a:p>
      </dgm:t>
    </dgm:pt>
    <dgm:pt modelId="{DE13DDBD-EB9C-412D-B1EF-EF7E85979FE7}" type="sibTrans" cxnId="{7A5AFC73-54A8-4862-BEA5-A46295C9B8FC}">
      <dgm:prSet/>
      <dgm:spPr/>
      <dgm:t>
        <a:bodyPr/>
        <a:lstStyle/>
        <a:p>
          <a:endParaRPr lang="zh-CN" altLang="en-US"/>
        </a:p>
      </dgm:t>
    </dgm:pt>
    <dgm:pt modelId="{A3DB4D4D-8D72-4D65-98FF-A7A3E9B0461B}">
      <dgm:prSet phldrT="[文本]"/>
      <dgm:spPr/>
      <dgm:t>
        <a:bodyPr/>
        <a:lstStyle/>
        <a:p>
          <a:r>
            <a:rPr lang="en-US" altLang="zh-CN" dirty="0"/>
            <a:t>2017</a:t>
          </a:r>
          <a:r>
            <a:rPr lang="zh-CN" altLang="en-US" dirty="0"/>
            <a:t>年</a:t>
          </a:r>
          <a:r>
            <a:rPr lang="en-US" altLang="zh-CN" dirty="0"/>
            <a:t>3</a:t>
          </a:r>
          <a:r>
            <a:rPr lang="zh-CN" altLang="en-US" dirty="0"/>
            <a:t>月开源</a:t>
          </a:r>
        </a:p>
      </dgm:t>
    </dgm:pt>
    <dgm:pt modelId="{B60AB502-8B67-4DE1-B2C6-D9A0D1317A91}" type="parTrans" cxnId="{51595DCB-E108-46C0-AF57-D6F45F65083E}">
      <dgm:prSet/>
      <dgm:spPr/>
      <dgm:t>
        <a:bodyPr/>
        <a:lstStyle/>
        <a:p>
          <a:endParaRPr lang="zh-CN" altLang="en-US"/>
        </a:p>
      </dgm:t>
    </dgm:pt>
    <dgm:pt modelId="{3CE7C064-AAF7-4DE7-8CDA-84F550D483CA}" type="sibTrans" cxnId="{51595DCB-E108-46C0-AF57-D6F45F65083E}">
      <dgm:prSet/>
      <dgm:spPr/>
      <dgm:t>
        <a:bodyPr/>
        <a:lstStyle/>
        <a:p>
          <a:endParaRPr lang="zh-CN" altLang="en-US"/>
        </a:p>
      </dgm:t>
    </dgm:pt>
    <dgm:pt modelId="{7DF9E253-ADC1-4E39-B8E3-C4CAD28BA6D2}">
      <dgm:prSet phldrT="[文本]"/>
      <dgm:spPr/>
      <dgm:t>
        <a:bodyPr/>
        <a:lstStyle/>
        <a:p>
          <a:r>
            <a:rPr lang="zh-CN" altLang="en-US" dirty="0"/>
            <a:t>动态神经网络</a:t>
          </a:r>
        </a:p>
      </dgm:t>
    </dgm:pt>
    <dgm:pt modelId="{9F16740D-8758-41CB-BCE1-EC755F2F4A10}" type="parTrans" cxnId="{4492DF0D-AA68-4C66-B2BA-63F4FCE68331}">
      <dgm:prSet/>
      <dgm:spPr/>
      <dgm:t>
        <a:bodyPr/>
        <a:lstStyle/>
        <a:p>
          <a:endParaRPr lang="zh-CN" altLang="en-US"/>
        </a:p>
      </dgm:t>
    </dgm:pt>
    <dgm:pt modelId="{7AF3B498-E58C-43A3-9068-3A05A213E352}" type="sibTrans" cxnId="{4492DF0D-AA68-4C66-B2BA-63F4FCE68331}">
      <dgm:prSet/>
      <dgm:spPr/>
      <dgm:t>
        <a:bodyPr/>
        <a:lstStyle/>
        <a:p>
          <a:endParaRPr lang="zh-CN" altLang="en-US"/>
        </a:p>
      </dgm:t>
    </dgm:pt>
    <dgm:pt modelId="{95E7DA0A-3E39-41CC-B8FB-42FCF337866A}">
      <dgm:prSet phldrT="[文本]"/>
      <dgm:spPr/>
      <dgm:t>
        <a:bodyPr/>
        <a:lstStyle/>
        <a:p>
          <a:r>
            <a:rPr lang="zh-CN" altLang="en-US" dirty="0"/>
            <a:t>高度模块化</a:t>
          </a:r>
        </a:p>
      </dgm:t>
    </dgm:pt>
    <dgm:pt modelId="{A9A4DFD3-F202-4F02-A8BD-0BF6EB702A19}" type="parTrans" cxnId="{2D18EEC1-1A79-444F-80DE-B9CC0CFA435C}">
      <dgm:prSet/>
      <dgm:spPr/>
      <dgm:t>
        <a:bodyPr/>
        <a:lstStyle/>
        <a:p>
          <a:endParaRPr lang="zh-CN" altLang="en-US"/>
        </a:p>
      </dgm:t>
    </dgm:pt>
    <dgm:pt modelId="{807DA7E0-0015-4673-8BDB-33FE21D4DDA9}" type="sibTrans" cxnId="{2D18EEC1-1A79-444F-80DE-B9CC0CFA435C}">
      <dgm:prSet/>
      <dgm:spPr/>
      <dgm:t>
        <a:bodyPr/>
        <a:lstStyle/>
        <a:p>
          <a:endParaRPr lang="zh-CN" altLang="en-US"/>
        </a:p>
      </dgm:t>
    </dgm:pt>
    <dgm:pt modelId="{305252F6-6798-444A-A486-4996914416CC}">
      <dgm:prSet phldrT="[文本]"/>
      <dgm:spPr/>
      <dgm:t>
        <a:bodyPr/>
        <a:lstStyle/>
        <a:p>
          <a:r>
            <a:rPr lang="zh-CN" altLang="en-US" dirty="0"/>
            <a:t>简易上手</a:t>
          </a:r>
        </a:p>
      </dgm:t>
    </dgm:pt>
    <dgm:pt modelId="{2379D907-5399-4AAB-98A2-414480137A67}" type="parTrans" cxnId="{8F9E7258-7406-47D8-8508-15C4D7C40624}">
      <dgm:prSet/>
      <dgm:spPr/>
      <dgm:t>
        <a:bodyPr/>
        <a:lstStyle/>
        <a:p>
          <a:endParaRPr lang="zh-CN" altLang="en-US"/>
        </a:p>
      </dgm:t>
    </dgm:pt>
    <dgm:pt modelId="{6C720F5D-F291-4860-ABC3-6EBA362C016D}" type="sibTrans" cxnId="{8F9E7258-7406-47D8-8508-15C4D7C40624}">
      <dgm:prSet/>
      <dgm:spPr/>
      <dgm:t>
        <a:bodyPr/>
        <a:lstStyle/>
        <a:p>
          <a:endParaRPr lang="zh-CN" altLang="en-US"/>
        </a:p>
      </dgm:t>
    </dgm:pt>
    <dgm:pt modelId="{41130ACA-9B18-495A-82DE-A0BC5045287F}">
      <dgm:prSet phldrT="[文本]"/>
      <dgm:spPr/>
      <dgm:t>
        <a:bodyPr/>
        <a:lstStyle/>
        <a:p>
          <a:r>
            <a:rPr lang="en-US" altLang="zh-CN" dirty="0"/>
            <a:t>Python</a:t>
          </a:r>
          <a:r>
            <a:rPr lang="zh-CN" altLang="en-US" dirty="0"/>
            <a:t>优先，命令式体验</a:t>
          </a:r>
        </a:p>
      </dgm:t>
    </dgm:pt>
    <dgm:pt modelId="{E04CBCAD-6106-4714-9AA8-EBF4629F63CB}" type="parTrans" cxnId="{19D91AE8-F825-4A1B-A01C-18EFEBC97BB2}">
      <dgm:prSet/>
      <dgm:spPr/>
      <dgm:t>
        <a:bodyPr/>
        <a:lstStyle/>
        <a:p>
          <a:endParaRPr lang="zh-CN" altLang="en-US"/>
        </a:p>
      </dgm:t>
    </dgm:pt>
    <dgm:pt modelId="{F79E843C-6E29-409B-8296-01DE9345AC0C}" type="sibTrans" cxnId="{19D91AE8-F825-4A1B-A01C-18EFEBC97BB2}">
      <dgm:prSet/>
      <dgm:spPr/>
      <dgm:t>
        <a:bodyPr/>
        <a:lstStyle/>
        <a:p>
          <a:endParaRPr lang="zh-CN" altLang="en-US"/>
        </a:p>
      </dgm:t>
    </dgm:pt>
    <dgm:pt modelId="{6BE082C4-D7AE-4DAF-B42F-B9F2C1102718}">
      <dgm:prSet phldrT="[文本]"/>
      <dgm:spPr/>
      <dgm:t>
        <a:bodyPr/>
        <a:lstStyle/>
        <a:p>
          <a:r>
            <a:rPr lang="zh-CN" altLang="en-US" dirty="0"/>
            <a:t>轻松扩展</a:t>
          </a:r>
        </a:p>
      </dgm:t>
    </dgm:pt>
    <dgm:pt modelId="{87DAA973-ED96-4574-A778-7AC3D7E5FDBF}" type="parTrans" cxnId="{D84B6EE3-42FA-45CF-B87A-9622FDF1ADD8}">
      <dgm:prSet/>
      <dgm:spPr/>
      <dgm:t>
        <a:bodyPr/>
        <a:lstStyle/>
        <a:p>
          <a:endParaRPr lang="zh-CN" altLang="en-US"/>
        </a:p>
      </dgm:t>
    </dgm:pt>
    <dgm:pt modelId="{A89C823B-CD2C-4FF7-9338-576B3AF1F80E}" type="sibTrans" cxnId="{D84B6EE3-42FA-45CF-B87A-9622FDF1ADD8}">
      <dgm:prSet/>
      <dgm:spPr/>
      <dgm:t>
        <a:bodyPr/>
        <a:lstStyle/>
        <a:p>
          <a:endParaRPr lang="zh-CN" altLang="en-US"/>
        </a:p>
      </dgm:t>
    </dgm:pt>
    <dgm:pt modelId="{F1F6EFA2-3749-40A6-96F1-0879652AD1CB}" type="pres">
      <dgm:prSet presAssocID="{C06E65BD-706E-4352-87BF-324E88A8016F}" presName="linear" presStyleCnt="0">
        <dgm:presLayoutVars>
          <dgm:dir/>
          <dgm:animLvl val="lvl"/>
          <dgm:resizeHandles val="exact"/>
        </dgm:presLayoutVars>
      </dgm:prSet>
      <dgm:spPr/>
    </dgm:pt>
    <dgm:pt modelId="{6BA8EB64-F9D5-44C5-8270-3282DF85A05E}" type="pres">
      <dgm:prSet presAssocID="{19B47115-0C1F-4717-A003-F13B7980025E}" presName="parentLin" presStyleCnt="0"/>
      <dgm:spPr/>
    </dgm:pt>
    <dgm:pt modelId="{C42C519E-6FDC-4CDF-AA1B-F2E9B643D5D6}" type="pres">
      <dgm:prSet presAssocID="{19B47115-0C1F-4717-A003-F13B7980025E}" presName="parentLeftMargin" presStyleLbl="node1" presStyleIdx="0" presStyleCnt="2"/>
      <dgm:spPr/>
    </dgm:pt>
    <dgm:pt modelId="{B23B6B53-F36E-4735-9B76-3906BE3AC7EB}" type="pres">
      <dgm:prSet presAssocID="{19B47115-0C1F-4717-A003-F13B7980025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68B2A6-C1C7-43EB-A59B-7C16A1EC6BFC}" type="pres">
      <dgm:prSet presAssocID="{19B47115-0C1F-4717-A003-F13B7980025E}" presName="negativeSpace" presStyleCnt="0"/>
      <dgm:spPr/>
    </dgm:pt>
    <dgm:pt modelId="{E91D02BB-72DE-4974-9B91-982C6F92ECE1}" type="pres">
      <dgm:prSet presAssocID="{19B47115-0C1F-4717-A003-F13B7980025E}" presName="childText" presStyleLbl="conFgAcc1" presStyleIdx="0" presStyleCnt="2">
        <dgm:presLayoutVars>
          <dgm:bulletEnabled val="1"/>
        </dgm:presLayoutVars>
      </dgm:prSet>
      <dgm:spPr/>
    </dgm:pt>
    <dgm:pt modelId="{49E3B909-B6D1-4FED-94D4-7B2149F3162A}" type="pres">
      <dgm:prSet presAssocID="{B03F670B-184B-410F-88E4-8DEBFB9D7EE7}" presName="spaceBetweenRectangles" presStyleCnt="0"/>
      <dgm:spPr/>
    </dgm:pt>
    <dgm:pt modelId="{7CD82307-B549-4E77-B51F-7FC80C407BF9}" type="pres">
      <dgm:prSet presAssocID="{268D0C50-2B01-4A46-8A8C-0F7378442EC4}" presName="parentLin" presStyleCnt="0"/>
      <dgm:spPr/>
    </dgm:pt>
    <dgm:pt modelId="{4C7762A2-0DF3-48BE-BC6A-3B61873C8073}" type="pres">
      <dgm:prSet presAssocID="{268D0C50-2B01-4A46-8A8C-0F7378442EC4}" presName="parentLeftMargin" presStyleLbl="node1" presStyleIdx="0" presStyleCnt="2"/>
      <dgm:spPr/>
    </dgm:pt>
    <dgm:pt modelId="{77F2A80F-5EB6-4631-9431-C4CBD93649AC}" type="pres">
      <dgm:prSet presAssocID="{268D0C50-2B01-4A46-8A8C-0F7378442EC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A03584-4CFB-4A92-AE8D-66C57FDA68D4}" type="pres">
      <dgm:prSet presAssocID="{268D0C50-2B01-4A46-8A8C-0F7378442EC4}" presName="negativeSpace" presStyleCnt="0"/>
      <dgm:spPr/>
    </dgm:pt>
    <dgm:pt modelId="{2367B531-ADCC-4FF5-93AB-500BE4A7A357}" type="pres">
      <dgm:prSet presAssocID="{268D0C50-2B01-4A46-8A8C-0F7378442EC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8ABFB06-0053-4E59-8923-5621344755C1}" type="presOf" srcId="{59B6711B-71C9-41B7-BF49-E1ACC4B23CF8}" destId="{E91D02BB-72DE-4974-9B91-982C6F92ECE1}" srcOrd="0" destOrd="1" presId="urn:microsoft.com/office/officeart/2005/8/layout/list1"/>
    <dgm:cxn modelId="{4492DF0D-AA68-4C66-B2BA-63F4FCE68331}" srcId="{268D0C50-2B01-4A46-8A8C-0F7378442EC4}" destId="{7DF9E253-ADC1-4E39-B8E3-C4CAD28BA6D2}" srcOrd="1" destOrd="0" parTransId="{9F16740D-8758-41CB-BCE1-EC755F2F4A10}" sibTransId="{7AF3B498-E58C-43A3-9068-3A05A213E352}"/>
    <dgm:cxn modelId="{71408F20-B4F3-4B45-89F3-85B3A39D63FC}" srcId="{C06E65BD-706E-4352-87BF-324E88A8016F}" destId="{268D0C50-2B01-4A46-8A8C-0F7378442EC4}" srcOrd="1" destOrd="0" parTransId="{2532C7A1-6B07-4F84-A0D4-DCB3EF049820}" sibTransId="{81E0758B-8115-42FF-9DC2-40B4ADA9B424}"/>
    <dgm:cxn modelId="{1E111C2C-C5D0-425D-9851-0F2B29C7FBB3}" srcId="{C06E65BD-706E-4352-87BF-324E88A8016F}" destId="{19B47115-0C1F-4717-A003-F13B7980025E}" srcOrd="0" destOrd="0" parTransId="{553D685D-1202-4B7F-A37A-F2509F089245}" sibTransId="{B03F670B-184B-410F-88E4-8DEBFB9D7EE7}"/>
    <dgm:cxn modelId="{57BBB23A-CFD4-41FE-80CC-9E5578F722B2}" srcId="{19B47115-0C1F-4717-A003-F13B7980025E}" destId="{B61B5DDC-04E6-4C1B-8393-74BF58C42FDC}" srcOrd="0" destOrd="0" parTransId="{0D8A7B90-E40C-4703-B597-3FC0878E632D}" sibTransId="{748D291A-B43A-4A8D-A8BC-7922A90A525E}"/>
    <dgm:cxn modelId="{E1DA433F-CACF-4E4C-97E0-317F114C18F3}" type="presOf" srcId="{268D0C50-2B01-4A46-8A8C-0F7378442EC4}" destId="{77F2A80F-5EB6-4631-9431-C4CBD93649AC}" srcOrd="1" destOrd="0" presId="urn:microsoft.com/office/officeart/2005/8/layout/list1"/>
    <dgm:cxn modelId="{21322F6E-9591-48D1-8615-84A010D14304}" type="presOf" srcId="{19B47115-0C1F-4717-A003-F13B7980025E}" destId="{B23B6B53-F36E-4735-9B76-3906BE3AC7EB}" srcOrd="1" destOrd="0" presId="urn:microsoft.com/office/officeart/2005/8/layout/list1"/>
    <dgm:cxn modelId="{8E220C71-DEA0-4A96-BEBA-F519387CA2AF}" type="presOf" srcId="{305252F6-6798-444A-A486-4996914416CC}" destId="{E91D02BB-72DE-4974-9B91-982C6F92ECE1}" srcOrd="0" destOrd="3" presId="urn:microsoft.com/office/officeart/2005/8/layout/list1"/>
    <dgm:cxn modelId="{74751252-62A7-4947-AEF4-C2508A74AA53}" type="presOf" srcId="{268D0C50-2B01-4A46-8A8C-0F7378442EC4}" destId="{4C7762A2-0DF3-48BE-BC6A-3B61873C8073}" srcOrd="0" destOrd="0" presId="urn:microsoft.com/office/officeart/2005/8/layout/list1"/>
    <dgm:cxn modelId="{7A5AFC73-54A8-4862-BEA5-A46295C9B8FC}" srcId="{19B47115-0C1F-4717-A003-F13B7980025E}" destId="{59B6711B-71C9-41B7-BF49-E1ACC4B23CF8}" srcOrd="1" destOrd="0" parTransId="{93E8C94B-C9C9-4240-A638-B76C59F61620}" sibTransId="{DE13DDBD-EB9C-412D-B1EF-EF7E85979FE7}"/>
    <dgm:cxn modelId="{30F35775-5764-4B47-BD69-F762D021129C}" type="presOf" srcId="{C06E65BD-706E-4352-87BF-324E88A8016F}" destId="{F1F6EFA2-3749-40A6-96F1-0879652AD1CB}" srcOrd="0" destOrd="0" presId="urn:microsoft.com/office/officeart/2005/8/layout/list1"/>
    <dgm:cxn modelId="{8F9E7258-7406-47D8-8508-15C4D7C40624}" srcId="{19B47115-0C1F-4717-A003-F13B7980025E}" destId="{305252F6-6798-444A-A486-4996914416CC}" srcOrd="3" destOrd="0" parTransId="{2379D907-5399-4AAB-98A2-414480137A67}" sibTransId="{6C720F5D-F291-4860-ABC3-6EBA362C016D}"/>
    <dgm:cxn modelId="{F8FC857D-6F52-41F6-8CD7-7F846E5887EC}" type="presOf" srcId="{6BE082C4-D7AE-4DAF-B42F-B9F2C1102718}" destId="{2367B531-ADCC-4FF5-93AB-500BE4A7A357}" srcOrd="0" destOrd="3" presId="urn:microsoft.com/office/officeart/2005/8/layout/list1"/>
    <dgm:cxn modelId="{D385CB93-65F6-44F9-8D22-83CE406341EC}" type="presOf" srcId="{19B47115-0C1F-4717-A003-F13B7980025E}" destId="{C42C519E-6FDC-4CDF-AA1B-F2E9B643D5D6}" srcOrd="0" destOrd="0" presId="urn:microsoft.com/office/officeart/2005/8/layout/list1"/>
    <dgm:cxn modelId="{2D18EEC1-1A79-444F-80DE-B9CC0CFA435C}" srcId="{19B47115-0C1F-4717-A003-F13B7980025E}" destId="{95E7DA0A-3E39-41CC-B8FB-42FCF337866A}" srcOrd="2" destOrd="0" parTransId="{A9A4DFD3-F202-4F02-A8BD-0BF6EB702A19}" sibTransId="{807DA7E0-0015-4673-8BDB-33FE21D4DDA9}"/>
    <dgm:cxn modelId="{51595DCB-E108-46C0-AF57-D6F45F65083E}" srcId="{268D0C50-2B01-4A46-8A8C-0F7378442EC4}" destId="{A3DB4D4D-8D72-4D65-98FF-A7A3E9B0461B}" srcOrd="0" destOrd="0" parTransId="{B60AB502-8B67-4DE1-B2C6-D9A0D1317A91}" sibTransId="{3CE7C064-AAF7-4DE7-8CDA-84F550D483CA}"/>
    <dgm:cxn modelId="{E991A0D9-7FA1-41F5-9412-B6807DD5649A}" type="presOf" srcId="{7DF9E253-ADC1-4E39-B8E3-C4CAD28BA6D2}" destId="{2367B531-ADCC-4FF5-93AB-500BE4A7A357}" srcOrd="0" destOrd="1" presId="urn:microsoft.com/office/officeart/2005/8/layout/list1"/>
    <dgm:cxn modelId="{D84B6EE3-42FA-45CF-B87A-9622FDF1ADD8}" srcId="{268D0C50-2B01-4A46-8A8C-0F7378442EC4}" destId="{6BE082C4-D7AE-4DAF-B42F-B9F2C1102718}" srcOrd="3" destOrd="0" parTransId="{87DAA973-ED96-4574-A778-7AC3D7E5FDBF}" sibTransId="{A89C823B-CD2C-4FF7-9338-576B3AF1F80E}"/>
    <dgm:cxn modelId="{404B75E7-248C-4994-9ED7-06FEED77D99F}" type="presOf" srcId="{A3DB4D4D-8D72-4D65-98FF-A7A3E9B0461B}" destId="{2367B531-ADCC-4FF5-93AB-500BE4A7A357}" srcOrd="0" destOrd="0" presId="urn:microsoft.com/office/officeart/2005/8/layout/list1"/>
    <dgm:cxn modelId="{19D91AE8-F825-4A1B-A01C-18EFEBC97BB2}" srcId="{268D0C50-2B01-4A46-8A8C-0F7378442EC4}" destId="{41130ACA-9B18-495A-82DE-A0BC5045287F}" srcOrd="2" destOrd="0" parTransId="{E04CBCAD-6106-4714-9AA8-EBF4629F63CB}" sibTransId="{F79E843C-6E29-409B-8296-01DE9345AC0C}"/>
    <dgm:cxn modelId="{C8B63AE8-3CBB-415D-91EF-85282299F0B6}" type="presOf" srcId="{B61B5DDC-04E6-4C1B-8393-74BF58C42FDC}" destId="{E91D02BB-72DE-4974-9B91-982C6F92ECE1}" srcOrd="0" destOrd="0" presId="urn:microsoft.com/office/officeart/2005/8/layout/list1"/>
    <dgm:cxn modelId="{0F36A9EE-A118-4736-8B38-15762A47E070}" type="presOf" srcId="{95E7DA0A-3E39-41CC-B8FB-42FCF337866A}" destId="{E91D02BB-72DE-4974-9B91-982C6F92ECE1}" srcOrd="0" destOrd="2" presId="urn:microsoft.com/office/officeart/2005/8/layout/list1"/>
    <dgm:cxn modelId="{41319AF2-BC5D-4BA0-8A15-F86CA9BB51DE}" type="presOf" srcId="{41130ACA-9B18-495A-82DE-A0BC5045287F}" destId="{2367B531-ADCC-4FF5-93AB-500BE4A7A357}" srcOrd="0" destOrd="2" presId="urn:microsoft.com/office/officeart/2005/8/layout/list1"/>
    <dgm:cxn modelId="{7E51582B-E24B-4922-BED3-8CF64D007192}" type="presParOf" srcId="{F1F6EFA2-3749-40A6-96F1-0879652AD1CB}" destId="{6BA8EB64-F9D5-44C5-8270-3282DF85A05E}" srcOrd="0" destOrd="0" presId="urn:microsoft.com/office/officeart/2005/8/layout/list1"/>
    <dgm:cxn modelId="{FF9A9F29-60DB-477B-8A51-E73910020C56}" type="presParOf" srcId="{6BA8EB64-F9D5-44C5-8270-3282DF85A05E}" destId="{C42C519E-6FDC-4CDF-AA1B-F2E9B643D5D6}" srcOrd="0" destOrd="0" presId="urn:microsoft.com/office/officeart/2005/8/layout/list1"/>
    <dgm:cxn modelId="{C4CC0F54-585C-4FEE-9B69-2EB49DC30909}" type="presParOf" srcId="{6BA8EB64-F9D5-44C5-8270-3282DF85A05E}" destId="{B23B6B53-F36E-4735-9B76-3906BE3AC7EB}" srcOrd="1" destOrd="0" presId="urn:microsoft.com/office/officeart/2005/8/layout/list1"/>
    <dgm:cxn modelId="{3C5F6BB2-3592-4A8A-8D92-6D5796257B89}" type="presParOf" srcId="{F1F6EFA2-3749-40A6-96F1-0879652AD1CB}" destId="{FD68B2A6-C1C7-43EB-A59B-7C16A1EC6BFC}" srcOrd="1" destOrd="0" presId="urn:microsoft.com/office/officeart/2005/8/layout/list1"/>
    <dgm:cxn modelId="{D108E6D4-5E8B-4327-8FAA-7807259B603A}" type="presParOf" srcId="{F1F6EFA2-3749-40A6-96F1-0879652AD1CB}" destId="{E91D02BB-72DE-4974-9B91-982C6F92ECE1}" srcOrd="2" destOrd="0" presId="urn:microsoft.com/office/officeart/2005/8/layout/list1"/>
    <dgm:cxn modelId="{EDCBEDDF-A08F-4CD5-AD74-55009EB3D5BA}" type="presParOf" srcId="{F1F6EFA2-3749-40A6-96F1-0879652AD1CB}" destId="{49E3B909-B6D1-4FED-94D4-7B2149F3162A}" srcOrd="3" destOrd="0" presId="urn:microsoft.com/office/officeart/2005/8/layout/list1"/>
    <dgm:cxn modelId="{5FEE8C67-32AF-49C6-A9EC-58952689F1BB}" type="presParOf" srcId="{F1F6EFA2-3749-40A6-96F1-0879652AD1CB}" destId="{7CD82307-B549-4E77-B51F-7FC80C407BF9}" srcOrd="4" destOrd="0" presId="urn:microsoft.com/office/officeart/2005/8/layout/list1"/>
    <dgm:cxn modelId="{C70802B5-D33C-44C6-8BB3-B609BB53CDB5}" type="presParOf" srcId="{7CD82307-B549-4E77-B51F-7FC80C407BF9}" destId="{4C7762A2-0DF3-48BE-BC6A-3B61873C8073}" srcOrd="0" destOrd="0" presId="urn:microsoft.com/office/officeart/2005/8/layout/list1"/>
    <dgm:cxn modelId="{82E38BA4-0B51-42B3-9FF3-BCE3D6682B43}" type="presParOf" srcId="{7CD82307-B549-4E77-B51F-7FC80C407BF9}" destId="{77F2A80F-5EB6-4631-9431-C4CBD93649AC}" srcOrd="1" destOrd="0" presId="urn:microsoft.com/office/officeart/2005/8/layout/list1"/>
    <dgm:cxn modelId="{F82AE935-88B7-44FB-9608-52CFED82296A}" type="presParOf" srcId="{F1F6EFA2-3749-40A6-96F1-0879652AD1CB}" destId="{7CA03584-4CFB-4A92-AE8D-66C57FDA68D4}" srcOrd="5" destOrd="0" presId="urn:microsoft.com/office/officeart/2005/8/layout/list1"/>
    <dgm:cxn modelId="{FBFB17C7-B541-4E5B-BB61-86FEE53A3C8A}" type="presParOf" srcId="{F1F6EFA2-3749-40A6-96F1-0879652AD1CB}" destId="{2367B531-ADCC-4FF5-93AB-500BE4A7A35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0B0C-FF13-41D5-9488-9949E24F2403}">
      <dsp:nvSpPr>
        <dsp:cNvPr id="0" name=""/>
        <dsp:cNvSpPr/>
      </dsp:nvSpPr>
      <dsp:spPr>
        <a:xfrm>
          <a:off x="0" y="441596"/>
          <a:ext cx="5856223" cy="411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508" tIns="604012" rIns="45450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900" kern="1200" dirty="0"/>
            <a:t>能实现无监督学习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900" kern="1200" dirty="0"/>
            <a:t>对损伤有冗余性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900" kern="1200" dirty="0"/>
            <a:t>处理信息效率极高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900" kern="1200" dirty="0"/>
            <a:t>善于归纳推广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900" kern="1200" dirty="0"/>
            <a:t>有意识的</a:t>
          </a:r>
        </a:p>
      </dsp:txBody>
      <dsp:txXfrm>
        <a:off x="0" y="441596"/>
        <a:ext cx="5856223" cy="4110750"/>
      </dsp:txXfrm>
    </dsp:sp>
    <dsp:sp modelId="{C44D2617-3944-4FEA-85BC-D68C2E441A87}">
      <dsp:nvSpPr>
        <dsp:cNvPr id="0" name=""/>
        <dsp:cNvSpPr/>
      </dsp:nvSpPr>
      <dsp:spPr>
        <a:xfrm>
          <a:off x="292811" y="13556"/>
          <a:ext cx="4099356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946" tIns="0" rIns="15494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人类大脑的特点</a:t>
          </a:r>
        </a:p>
      </dsp:txBody>
      <dsp:txXfrm>
        <a:off x="334601" y="55346"/>
        <a:ext cx="4015776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62969-8FDB-461D-A9E9-C06297554167}">
      <dsp:nvSpPr>
        <dsp:cNvPr id="0" name=""/>
        <dsp:cNvSpPr/>
      </dsp:nvSpPr>
      <dsp:spPr>
        <a:xfrm>
          <a:off x="0" y="44281"/>
          <a:ext cx="4635497" cy="4635497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人工智能</a:t>
          </a:r>
        </a:p>
      </dsp:txBody>
      <dsp:txXfrm>
        <a:off x="1669706" y="276056"/>
        <a:ext cx="1296084" cy="695324"/>
      </dsp:txXfrm>
    </dsp:sp>
    <dsp:sp modelId="{6F0516C4-C713-44F5-AB63-0B7E9CE2A62A}">
      <dsp:nvSpPr>
        <dsp:cNvPr id="0" name=""/>
        <dsp:cNvSpPr/>
      </dsp:nvSpPr>
      <dsp:spPr>
        <a:xfrm>
          <a:off x="463549" y="971381"/>
          <a:ext cx="3708397" cy="3708397"/>
        </a:xfrm>
        <a:prstGeom prst="ellipse">
          <a:avLst/>
        </a:prstGeom>
        <a:solidFill>
          <a:schemeClr val="accent1">
            <a:shade val="80000"/>
            <a:hueOff val="236519"/>
            <a:satOff val="-13281"/>
            <a:lumOff val="114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机器学习</a:t>
          </a:r>
        </a:p>
      </dsp:txBody>
      <dsp:txXfrm>
        <a:off x="1669706" y="1193885"/>
        <a:ext cx="1296084" cy="667511"/>
      </dsp:txXfrm>
    </dsp:sp>
    <dsp:sp modelId="{EC5B3893-8E96-4EF3-AE69-5CD3E82E0224}">
      <dsp:nvSpPr>
        <dsp:cNvPr id="0" name=""/>
        <dsp:cNvSpPr/>
      </dsp:nvSpPr>
      <dsp:spPr>
        <a:xfrm>
          <a:off x="927099" y="1898480"/>
          <a:ext cx="2781298" cy="2781298"/>
        </a:xfrm>
        <a:prstGeom prst="ellipse">
          <a:avLst/>
        </a:prstGeom>
        <a:solidFill>
          <a:schemeClr val="accent1">
            <a:shade val="80000"/>
            <a:hueOff val="473038"/>
            <a:satOff val="-26563"/>
            <a:lumOff val="229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神经网络</a:t>
          </a:r>
        </a:p>
      </dsp:txBody>
      <dsp:txXfrm>
        <a:off x="1669706" y="2107078"/>
        <a:ext cx="1296084" cy="625792"/>
      </dsp:txXfrm>
    </dsp:sp>
    <dsp:sp modelId="{2014C85A-9AD3-465E-9DA9-4FCF869FCDD7}">
      <dsp:nvSpPr>
        <dsp:cNvPr id="0" name=""/>
        <dsp:cNvSpPr/>
      </dsp:nvSpPr>
      <dsp:spPr>
        <a:xfrm>
          <a:off x="1390649" y="2825580"/>
          <a:ext cx="1854198" cy="1854198"/>
        </a:xfrm>
        <a:prstGeom prst="ellipse">
          <a:avLst/>
        </a:prstGeom>
        <a:solidFill>
          <a:schemeClr val="accent1">
            <a:shade val="80000"/>
            <a:hueOff val="709557"/>
            <a:satOff val="-39844"/>
            <a:lumOff val="34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深度学习</a:t>
          </a:r>
        </a:p>
      </dsp:txBody>
      <dsp:txXfrm>
        <a:off x="1662190" y="3289129"/>
        <a:ext cx="1311116" cy="9270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139B1-CF24-43A3-8D31-F21BEA527BFC}">
      <dsp:nvSpPr>
        <dsp:cNvPr id="0" name=""/>
        <dsp:cNvSpPr/>
      </dsp:nvSpPr>
      <dsp:spPr>
        <a:xfrm>
          <a:off x="13115" y="0"/>
          <a:ext cx="2519193" cy="811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建立模型</a:t>
          </a:r>
        </a:p>
      </dsp:txBody>
      <dsp:txXfrm>
        <a:off x="36891" y="23776"/>
        <a:ext cx="2471641" cy="764231"/>
      </dsp:txXfrm>
    </dsp:sp>
    <dsp:sp modelId="{DA0B2BC4-5A39-4412-8A73-3BA98A31156B}">
      <dsp:nvSpPr>
        <dsp:cNvPr id="0" name=""/>
        <dsp:cNvSpPr/>
      </dsp:nvSpPr>
      <dsp:spPr>
        <a:xfrm>
          <a:off x="2784228" y="93511"/>
          <a:ext cx="534069" cy="6247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784228" y="218463"/>
        <a:ext cx="373848" cy="374856"/>
      </dsp:txXfrm>
    </dsp:sp>
    <dsp:sp modelId="{6DD57FAE-D361-4F18-B150-FD574F055A36}">
      <dsp:nvSpPr>
        <dsp:cNvPr id="0" name=""/>
        <dsp:cNvSpPr/>
      </dsp:nvSpPr>
      <dsp:spPr>
        <a:xfrm>
          <a:off x="3539987" y="0"/>
          <a:ext cx="2519193" cy="811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选择损失函数</a:t>
          </a:r>
        </a:p>
      </dsp:txBody>
      <dsp:txXfrm>
        <a:off x="3563763" y="23776"/>
        <a:ext cx="2471641" cy="764231"/>
      </dsp:txXfrm>
    </dsp:sp>
    <dsp:sp modelId="{6D1B3DB4-E383-4F36-8D6E-52CA6D6A8830}">
      <dsp:nvSpPr>
        <dsp:cNvPr id="0" name=""/>
        <dsp:cNvSpPr/>
      </dsp:nvSpPr>
      <dsp:spPr>
        <a:xfrm>
          <a:off x="6311100" y="93511"/>
          <a:ext cx="534069" cy="6247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6311100" y="218463"/>
        <a:ext cx="373848" cy="374856"/>
      </dsp:txXfrm>
    </dsp:sp>
    <dsp:sp modelId="{EBD89A96-E7F9-4F2C-BBE6-AB127FE62723}">
      <dsp:nvSpPr>
        <dsp:cNvPr id="0" name=""/>
        <dsp:cNvSpPr/>
      </dsp:nvSpPr>
      <dsp:spPr>
        <a:xfrm>
          <a:off x="7066858" y="0"/>
          <a:ext cx="2519193" cy="811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参数学习</a:t>
          </a:r>
        </a:p>
      </dsp:txBody>
      <dsp:txXfrm>
        <a:off x="7090634" y="23776"/>
        <a:ext cx="2471641" cy="7642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D02BB-72DE-4974-9B91-982C6F92ECE1}">
      <dsp:nvSpPr>
        <dsp:cNvPr id="0" name=""/>
        <dsp:cNvSpPr/>
      </dsp:nvSpPr>
      <dsp:spPr>
        <a:xfrm>
          <a:off x="0" y="318978"/>
          <a:ext cx="5959641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534" tIns="374904" rIns="4625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源于</a:t>
          </a:r>
          <a:r>
            <a:rPr lang="en-US" altLang="zh-CN" sz="1800" kern="1200" dirty="0"/>
            <a:t>Berkeley</a:t>
          </a:r>
          <a:r>
            <a:rPr lang="zh-CN" altLang="en-US" sz="1800" kern="1200" dirty="0"/>
            <a:t>的主流</a:t>
          </a:r>
          <a:r>
            <a:rPr lang="en-US" altLang="zh-CN" sz="1800" kern="1200" dirty="0"/>
            <a:t>CV</a:t>
          </a:r>
          <a:r>
            <a:rPr lang="zh-CN" altLang="en-US" sz="1800" kern="1200" dirty="0"/>
            <a:t>工具包，支持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，</a:t>
          </a:r>
          <a:r>
            <a:rPr lang="en-US" altLang="zh-CN" sz="1800" kern="1200" dirty="0"/>
            <a:t>Python</a:t>
          </a:r>
          <a:r>
            <a:rPr lang="zh-CN" altLang="en-US" sz="1800" kern="1200" dirty="0"/>
            <a:t>，</a:t>
          </a:r>
          <a:r>
            <a:rPr lang="en-US" altLang="zh-CN" sz="1800" kern="1200" dirty="0" err="1"/>
            <a:t>Matlab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Model Zoo</a:t>
          </a:r>
          <a:r>
            <a:rPr lang="zh-CN" altLang="en-US" sz="1800" kern="1200" dirty="0"/>
            <a:t>中有大量预训练好的模型供使用</a:t>
          </a:r>
        </a:p>
      </dsp:txBody>
      <dsp:txXfrm>
        <a:off x="0" y="318978"/>
        <a:ext cx="5959641" cy="1530900"/>
      </dsp:txXfrm>
    </dsp:sp>
    <dsp:sp modelId="{B23B6B53-F36E-4735-9B76-3906BE3AC7EB}">
      <dsp:nvSpPr>
        <dsp:cNvPr id="0" name=""/>
        <dsp:cNvSpPr/>
      </dsp:nvSpPr>
      <dsp:spPr>
        <a:xfrm>
          <a:off x="297982" y="53298"/>
          <a:ext cx="417174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682" tIns="0" rIns="1576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Caffe</a:t>
          </a:r>
          <a:endParaRPr lang="zh-CN" altLang="en-US" sz="1800" kern="1200" dirty="0"/>
        </a:p>
      </dsp:txBody>
      <dsp:txXfrm>
        <a:off x="323921" y="79237"/>
        <a:ext cx="4119871" cy="479482"/>
      </dsp:txXfrm>
    </dsp:sp>
    <dsp:sp modelId="{2367B531-ADCC-4FF5-93AB-500BE4A7A357}">
      <dsp:nvSpPr>
        <dsp:cNvPr id="0" name=""/>
        <dsp:cNvSpPr/>
      </dsp:nvSpPr>
      <dsp:spPr>
        <a:xfrm>
          <a:off x="0" y="2212759"/>
          <a:ext cx="5959641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534" tIns="374904" rIns="4625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中国人开发的深度学习框架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亚马逊选择作为官方框架</a:t>
          </a:r>
        </a:p>
      </dsp:txBody>
      <dsp:txXfrm>
        <a:off x="0" y="2212759"/>
        <a:ext cx="5959641" cy="1304100"/>
      </dsp:txXfrm>
    </dsp:sp>
    <dsp:sp modelId="{77F2A80F-5EB6-4631-9431-C4CBD93649AC}">
      <dsp:nvSpPr>
        <dsp:cNvPr id="0" name=""/>
        <dsp:cNvSpPr/>
      </dsp:nvSpPr>
      <dsp:spPr>
        <a:xfrm>
          <a:off x="297982" y="1947078"/>
          <a:ext cx="417174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682" tIns="0" rIns="1576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MXNet</a:t>
          </a:r>
          <a:endParaRPr lang="zh-CN" altLang="en-US" sz="1800" kern="1200" dirty="0"/>
        </a:p>
      </dsp:txBody>
      <dsp:txXfrm>
        <a:off x="323921" y="1973017"/>
        <a:ext cx="4119871" cy="479482"/>
      </dsp:txXfrm>
    </dsp:sp>
    <dsp:sp modelId="{64BEE7F9-B881-4A67-8C61-B94A24D97536}">
      <dsp:nvSpPr>
        <dsp:cNvPr id="0" name=""/>
        <dsp:cNvSpPr/>
      </dsp:nvSpPr>
      <dsp:spPr>
        <a:xfrm>
          <a:off x="0" y="3879739"/>
          <a:ext cx="5959641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534" tIns="374904" rIns="4625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Google</a:t>
          </a:r>
          <a:r>
            <a:rPr lang="zh-CN" altLang="en-US" sz="1800" kern="1200" dirty="0"/>
            <a:t>的深度学习框架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TensorBoard</a:t>
          </a:r>
          <a:r>
            <a:rPr lang="zh-CN" altLang="en-US" sz="1800" kern="1200" dirty="0"/>
            <a:t>可视化工具，实时监控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数据和模型并行化好，速度快</a:t>
          </a:r>
        </a:p>
      </dsp:txBody>
      <dsp:txXfrm>
        <a:off x="0" y="3879739"/>
        <a:ext cx="5959641" cy="1701000"/>
      </dsp:txXfrm>
    </dsp:sp>
    <dsp:sp modelId="{BF656137-66AB-457F-842D-681C179905AF}">
      <dsp:nvSpPr>
        <dsp:cNvPr id="0" name=""/>
        <dsp:cNvSpPr/>
      </dsp:nvSpPr>
      <dsp:spPr>
        <a:xfrm>
          <a:off x="297982" y="3614059"/>
          <a:ext cx="417174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682" tIns="0" rIns="1576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TensorFlow</a:t>
          </a:r>
          <a:endParaRPr lang="zh-CN" altLang="en-US" sz="1800" kern="1200" dirty="0"/>
        </a:p>
      </dsp:txBody>
      <dsp:txXfrm>
        <a:off x="323921" y="3639998"/>
        <a:ext cx="411987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D02BB-72DE-4974-9B91-982C6F92ECE1}">
      <dsp:nvSpPr>
        <dsp:cNvPr id="0" name=""/>
        <dsp:cNvSpPr/>
      </dsp:nvSpPr>
      <dsp:spPr>
        <a:xfrm>
          <a:off x="0" y="236558"/>
          <a:ext cx="4383505" cy="221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209" tIns="333248" rIns="34020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Python</a:t>
          </a:r>
          <a:r>
            <a:rPr lang="zh-CN" altLang="en-US" sz="1600" kern="1200" dirty="0"/>
            <a:t>中以</a:t>
          </a:r>
          <a:r>
            <a:rPr lang="en-US" altLang="zh-CN" sz="1600" kern="1200" dirty="0"/>
            <a:t>CNTK</a:t>
          </a:r>
          <a:r>
            <a:rPr lang="zh-CN" altLang="en-US" sz="1600" kern="1200" dirty="0"/>
            <a:t>，</a:t>
          </a:r>
          <a:r>
            <a:rPr lang="en-US" altLang="zh-CN" sz="1600" kern="1200" dirty="0"/>
            <a:t>TensorFlow</a:t>
          </a:r>
          <a:r>
            <a:rPr lang="zh-CN" altLang="en-US" sz="1600" kern="1200" dirty="0"/>
            <a:t>或者</a:t>
          </a:r>
          <a:r>
            <a:rPr lang="en-US" altLang="zh-CN" sz="1600" kern="1200" dirty="0"/>
            <a:t>Theano</a:t>
          </a:r>
          <a:r>
            <a:rPr lang="zh-CN" altLang="en-US" sz="1600" kern="1200" dirty="0"/>
            <a:t>为计算后台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以人为本、快速建模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高度模块化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简易上手</a:t>
          </a:r>
        </a:p>
      </dsp:txBody>
      <dsp:txXfrm>
        <a:off x="0" y="236558"/>
        <a:ext cx="4383505" cy="2217600"/>
      </dsp:txXfrm>
    </dsp:sp>
    <dsp:sp modelId="{B23B6B53-F36E-4735-9B76-3906BE3AC7EB}">
      <dsp:nvSpPr>
        <dsp:cNvPr id="0" name=""/>
        <dsp:cNvSpPr/>
      </dsp:nvSpPr>
      <dsp:spPr>
        <a:xfrm>
          <a:off x="219175" y="398"/>
          <a:ext cx="3068453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80" tIns="0" rIns="11598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Keras</a:t>
          </a:r>
          <a:endParaRPr lang="zh-CN" altLang="en-US" sz="1600" kern="1200" dirty="0"/>
        </a:p>
      </dsp:txBody>
      <dsp:txXfrm>
        <a:off x="242232" y="23455"/>
        <a:ext cx="3022339" cy="426206"/>
      </dsp:txXfrm>
    </dsp:sp>
    <dsp:sp modelId="{2367B531-ADCC-4FF5-93AB-500BE4A7A357}">
      <dsp:nvSpPr>
        <dsp:cNvPr id="0" name=""/>
        <dsp:cNvSpPr/>
      </dsp:nvSpPr>
      <dsp:spPr>
        <a:xfrm>
          <a:off x="0" y="2776718"/>
          <a:ext cx="4383505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209" tIns="333248" rIns="34020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2017</a:t>
          </a:r>
          <a:r>
            <a:rPr lang="zh-CN" altLang="en-US" sz="1600" kern="1200" dirty="0"/>
            <a:t>年</a:t>
          </a:r>
          <a:r>
            <a:rPr lang="en-US" altLang="zh-CN" sz="1600" kern="1200" dirty="0"/>
            <a:t>3</a:t>
          </a:r>
          <a:r>
            <a:rPr lang="zh-CN" altLang="en-US" sz="1600" kern="1200" dirty="0"/>
            <a:t>月开源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动态神经网络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Python</a:t>
          </a:r>
          <a:r>
            <a:rPr lang="zh-CN" altLang="en-US" sz="1600" kern="1200" dirty="0"/>
            <a:t>优先，命令式体验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轻松扩展</a:t>
          </a:r>
        </a:p>
      </dsp:txBody>
      <dsp:txXfrm>
        <a:off x="0" y="2776718"/>
        <a:ext cx="4383505" cy="1915200"/>
      </dsp:txXfrm>
    </dsp:sp>
    <dsp:sp modelId="{77F2A80F-5EB6-4631-9431-C4CBD93649AC}">
      <dsp:nvSpPr>
        <dsp:cNvPr id="0" name=""/>
        <dsp:cNvSpPr/>
      </dsp:nvSpPr>
      <dsp:spPr>
        <a:xfrm>
          <a:off x="219175" y="2540558"/>
          <a:ext cx="3068453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80" tIns="0" rIns="11598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PyTorch</a:t>
          </a:r>
          <a:endParaRPr lang="zh-CN" altLang="en-US" sz="1600" kern="1200" dirty="0"/>
        </a:p>
      </dsp:txBody>
      <dsp:txXfrm>
        <a:off x="242232" y="2563615"/>
        <a:ext cx="3022339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734EAB-9FBF-461F-BF6B-35BBC20C60B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9383FC2-185F-4ADF-86B7-D25D3EBE40AA}" type="datetime1">
              <a:rPr lang="zh-CN" altLang="en-US" smtClean="0"/>
              <a:t>2020/12/15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A0038-7055-434C-B6C4-B8C69565C600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幻灯片分隔线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2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13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4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464874" y="4226449"/>
            <a:ext cx="0" cy="1276492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长方形 2" title="图案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endParaRPr lang="zh-CN" altLang="en-US" noProof="0" dirty="0"/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1956155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228600" lvl="0" indent="-228600"/>
            <a:endParaRPr lang="zh-CN" altLang="en-US" noProof="0" dirty="0"/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032600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4109045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5131" y="5185490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7" name="文本占位符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8" name="文本占位符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2</a:t>
            </a:r>
          </a:p>
        </p:txBody>
      </p:sp>
      <p:sp>
        <p:nvSpPr>
          <p:cNvPr id="39" name="文本占位符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3</a:t>
            </a:r>
          </a:p>
        </p:txBody>
      </p:sp>
      <p:sp>
        <p:nvSpPr>
          <p:cNvPr id="40" name="文本占位符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4</a:t>
            </a:r>
          </a:p>
        </p:txBody>
      </p:sp>
      <p:sp>
        <p:nvSpPr>
          <p:cNvPr id="41" name="文本占位符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5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5" title="图案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2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20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长方形 10" title="图案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2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WWW.WEBSITENAME.COM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布局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 title="图案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6" name="文本占位符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 title="图案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 </a:t>
            </a:r>
            <a:br>
              <a:rPr lang="zh-CN" altLang="en-US" noProof="0" dirty="0"/>
            </a:br>
            <a:r>
              <a:rPr lang="zh-CN" altLang="en-US" noProof="0" dirty="0"/>
              <a:t>添加标题</a:t>
            </a:r>
          </a:p>
        </p:txBody>
      </p:sp>
      <p:sp>
        <p:nvSpPr>
          <p:cNvPr id="9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 title="图案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zh-CN" altLang="en-US" sz="1400" b="0" i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 </a:t>
            </a:r>
            <a:br>
              <a:rPr lang="zh-CN" altLang="en-US" noProof="0" dirty="0"/>
            </a:br>
            <a:r>
              <a:rPr lang="zh-CN" altLang="en-US" noProof="0" dirty="0"/>
              <a:t>添加标题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 </a:t>
            </a:r>
            <a:br>
              <a:rPr lang="zh-CN" altLang="en-US" noProof="0" dirty="0"/>
            </a:br>
            <a:r>
              <a:rPr lang="zh-CN" altLang="en-US" noProof="0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包含图像的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 title="图案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11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240C2-616C-4E41-9EF7-BC95207388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563338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aseline="0">
                <a:latin typeface="Calibri" panose="020F0502020204030204" pitchFamily="34" charset="0"/>
                <a:ea typeface="黑体" panose="02010609060101010101" pitchFamily="49" charset="-122"/>
              </a:defRPr>
            </a:lvl1pPr>
            <a:lvl2pPr>
              <a:lnSpc>
                <a:spcPct val="120000"/>
              </a:lnSpc>
              <a:defRPr sz="2800" baseline="0"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>
              <a:lnSpc>
                <a:spcPct val="120000"/>
              </a:lnSpc>
              <a:defRPr sz="2400" baseline="0"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56502" y="5664200"/>
            <a:ext cx="4635497" cy="781984"/>
          </a:xfrm>
          <a:solidFill>
            <a:schemeClr val="accent1"/>
          </a:solidFill>
        </p:spPr>
        <p:txBody>
          <a:bodyPr lIns="274320" tIns="182880" rIns="182880" bIns="18288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556500" y="5664201"/>
            <a:ext cx="2" cy="78198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10">
            <a:extLst>
              <a:ext uri="{FF2B5EF4-FFF2-40B4-BE49-F238E27FC236}">
                <a16:creationId xmlns:a16="http://schemas.microsoft.com/office/drawing/2014/main" id="{D00C0329-6DEA-4948-9963-7B8E469F2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：形状 8">
            <a:extLst>
              <a:ext uri="{FF2B5EF4-FFF2-40B4-BE49-F238E27FC236}">
                <a16:creationId xmlns:a16="http://schemas.microsoft.com/office/drawing/2014/main" id="{1ACF7E13-A395-4D21-8649-FBCE3371D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5E8ECA8-5C33-4116-ADDB-E47F9F73E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500" y="67864"/>
            <a:ext cx="6362700" cy="343954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9144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3716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18288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240C2-616C-4E41-9EF7-BC95207388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563338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aseline="0">
                <a:latin typeface="Calibri" panose="020F0502020204030204" pitchFamily="34" charset="0"/>
                <a:ea typeface="黑体" panose="02010609060101010101" pitchFamily="49" charset="-122"/>
              </a:defRPr>
            </a:lvl1pPr>
            <a:lvl2pPr>
              <a:lnSpc>
                <a:spcPct val="120000"/>
              </a:lnSpc>
              <a:defRPr sz="2800" baseline="0"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>
              <a:lnSpc>
                <a:spcPct val="120000"/>
              </a:lnSpc>
              <a:defRPr sz="2400" baseline="0"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56502" y="5664200"/>
            <a:ext cx="4635497" cy="781984"/>
          </a:xfrm>
          <a:solidFill>
            <a:schemeClr val="accent1"/>
          </a:solidFill>
        </p:spPr>
        <p:txBody>
          <a:bodyPr lIns="274320" tIns="182880" rIns="182880" bIns="18288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10" name="长方形 10">
            <a:extLst>
              <a:ext uri="{FF2B5EF4-FFF2-40B4-BE49-F238E27FC236}">
                <a16:creationId xmlns:a16="http://schemas.microsoft.com/office/drawing/2014/main" id="{D00C0329-6DEA-4948-9963-7B8E469F2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：形状 8">
            <a:extLst>
              <a:ext uri="{FF2B5EF4-FFF2-40B4-BE49-F238E27FC236}">
                <a16:creationId xmlns:a16="http://schemas.microsoft.com/office/drawing/2014/main" id="{1ACF7E13-A395-4D21-8649-FBCE3371D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5E8ECA8-5C33-4116-ADDB-E47F9F73E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500" y="67864"/>
            <a:ext cx="6362700" cy="343954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9144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3716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18288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472040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布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布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布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布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 title="图案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WWW.WEBSITENAME.COM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 title="图案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3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图片占位符 5" title="图案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图片占位符 5" title="图案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2" name="图片占位符 5" title="图案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3" name="图片占位符 5" title="图案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24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椭圆形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椭圆形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椭圆形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0" name="图片占位符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包含图像的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5" title="图案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5" title="图案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5" title="图案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图片占位符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5" name="图片占位符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6" name="图片占位符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5" title="图案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5" title="图案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5" title="图案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 title="图案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7" name="文本占位符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9" name="文本占位符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21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 title="图案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 title="图案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长方形 27" title="图案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0" name="图片占位符 4" title="图案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图片占位符 4" title="图案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3" name="图片占位符 4" title="图案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6" name="长方形 25" title="图案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3" name="文本占位符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31" name="图片占位符 4" title="图案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2" name="长方形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7" name="形状 62" title="图案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包含图像的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4" name="图片占位符 3" title="图案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11" name="文本占位符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4" name="表格占位符 3" title="图案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 title="图案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6" title="图案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6" title="图案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6" title="图案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6" title="图案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4" title="图案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 title="图案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 title="图案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 title="图案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包含图像的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 title="图案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 title="图案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57" r:id="rId32"/>
    <p:sldLayoutId id="2147483731" r:id="rId33"/>
    <p:sldLayoutId id="2147483699" r:id="rId34"/>
    <p:sldLayoutId id="2147483732" r:id="rId35"/>
    <p:sldLayoutId id="2147483739" r:id="rId36"/>
    <p:sldLayoutId id="2147483740" r:id="rId37"/>
    <p:sldLayoutId id="2147483700" r:id="rId38"/>
    <p:sldLayoutId id="2147483741" r:id="rId39"/>
    <p:sldLayoutId id="2147483742" r:id="rId40"/>
    <p:sldLayoutId id="2147483696" r:id="rId41"/>
    <p:sldLayoutId id="2147483743" r:id="rId42"/>
    <p:sldLayoutId id="2147483744" r:id="rId43"/>
    <p:sldLayoutId id="2147483745" r:id="rId44"/>
    <p:sldLayoutId id="2147483705" r:id="rId45"/>
    <p:sldLayoutId id="2147483746" r:id="rId46"/>
    <p:sldLayoutId id="2147483687" r:id="rId47"/>
    <p:sldLayoutId id="2147483719" r:id="rId48"/>
    <p:sldLayoutId id="2147483720" r:id="rId49"/>
    <p:sldLayoutId id="2147483718" r:id="rId50"/>
    <p:sldLayoutId id="2147483721" r:id="rId51"/>
    <p:sldLayoutId id="2147483716" r:id="rId52"/>
    <p:sldLayoutId id="2147483722" r:id="rId53"/>
    <p:sldLayoutId id="2147483723" r:id="rId54"/>
    <p:sldLayoutId id="2147483753" r:id="rId55"/>
    <p:sldLayoutId id="2147483754" r:id="rId56"/>
    <p:sldLayoutId id="2147483755" r:id="rId57"/>
    <p:sldLayoutId id="2147483756" r:id="rId58"/>
    <p:sldLayoutId id="2147483725" r:id="rId59"/>
    <p:sldLayoutId id="2147483726" r:id="rId60"/>
    <p:sldLayoutId id="2147483675" r:id="rId61"/>
    <p:sldLayoutId id="2147483677" r:id="rId62"/>
    <p:sldLayoutId id="2147483729" r:id="rId63"/>
    <p:sldLayoutId id="2147483747" r:id="rId64"/>
    <p:sldLayoutId id="2147483728" r:id="rId6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toafu/article/details/8099845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.png"/><Relationship Id="rId11" Type="http://schemas.openxmlformats.org/officeDocument/2006/relationships/image" Target="../media/image10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17" Type="http://schemas.openxmlformats.org/officeDocument/2006/relationships/image" Target="../media/image12.jpeg"/><Relationship Id="rId2" Type="http://schemas.openxmlformats.org/officeDocument/2006/relationships/image" Target="../media/image34.png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9.jpeg"/><Relationship Id="rId5" Type="http://schemas.openxmlformats.org/officeDocument/2006/relationships/image" Target="../media/image55.png"/><Relationship Id="rId4" Type="http://schemas.openxmlformats.org/officeDocument/2006/relationships/image" Target="../media/image18.jpe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0.jpeg"/><Relationship Id="rId4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2.png"/><Relationship Id="rId5" Type="http://schemas.openxmlformats.org/officeDocument/2006/relationships/image" Target="../media/image66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2.png"/><Relationship Id="rId5" Type="http://schemas.openxmlformats.org/officeDocument/2006/relationships/image" Target="../media/image66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9.png"/><Relationship Id="rId7" Type="http://schemas.openxmlformats.org/officeDocument/2006/relationships/image" Target="../media/image96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5.png"/><Relationship Id="rId5" Type="http://schemas.openxmlformats.org/officeDocument/2006/relationships/image" Target="../media/image66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6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5.png"/><Relationship Id="rId5" Type="http://schemas.openxmlformats.org/officeDocument/2006/relationships/image" Target="../media/image66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66.png"/><Relationship Id="rId9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95.tiff"/><Relationship Id="rId4" Type="http://schemas.openxmlformats.org/officeDocument/2006/relationships/image" Target="../media/image94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humannhealth.com/ten-habits-of-highly-effective-brains/297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图片包含 游戏机, 蓝色&#10;&#10;描述已自动生成">
            <a:extLst>
              <a:ext uri="{FF2B5EF4-FFF2-40B4-BE49-F238E27FC236}">
                <a16:creationId xmlns:a16="http://schemas.microsoft.com/office/drawing/2014/main" id="{B942EABB-522E-43AE-8294-83A52B7437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8EAA6AD-17FD-4B97-A470-B252FED2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数据科学与工程导论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0E090A-E50E-45BB-A768-326B04667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Introduction to Data Science and Engineering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862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人工神经网络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B5A1CD3-8E70-4728-8EAF-4AFDDF07E296}"/>
                  </a:ext>
                </a:extLst>
              </p:cNvPr>
              <p:cNvSpPr/>
              <p:nvPr/>
            </p:nvSpPr>
            <p:spPr>
              <a:xfrm>
                <a:off x="1633728" y="2084832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B5A1CD3-8E70-4728-8EAF-4AFDDF07E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28" y="2084832"/>
                <a:ext cx="755904" cy="75590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7A3D121-AFF4-4E46-BE9C-459894448315}"/>
                  </a:ext>
                </a:extLst>
              </p:cNvPr>
              <p:cNvSpPr/>
              <p:nvPr/>
            </p:nvSpPr>
            <p:spPr>
              <a:xfrm>
                <a:off x="1633728" y="3197014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7A3D121-AFF4-4E46-BE9C-459894448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28" y="3197014"/>
                <a:ext cx="755904" cy="75590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B5B71A79-B90B-4D06-87AB-4E796C5C20C9}"/>
                  </a:ext>
                </a:extLst>
              </p:cNvPr>
              <p:cNvSpPr/>
              <p:nvPr/>
            </p:nvSpPr>
            <p:spPr>
              <a:xfrm>
                <a:off x="1633728" y="4309196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B5B71A79-B90B-4D06-87AB-4E796C5C2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28" y="4309196"/>
                <a:ext cx="755904" cy="7559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7EA0E8-6447-4498-8C18-18479E05A265}"/>
                  </a:ext>
                </a:extLst>
              </p:cNvPr>
              <p:cNvSpPr/>
              <p:nvPr/>
            </p:nvSpPr>
            <p:spPr>
              <a:xfrm>
                <a:off x="3935730" y="3197014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7EA0E8-6447-4498-8C18-18479E05A2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30" y="3197014"/>
                <a:ext cx="755904" cy="75590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4DC7143-C210-457E-813D-CFAFBC9B33C2}"/>
                  </a:ext>
                </a:extLst>
              </p:cNvPr>
              <p:cNvSpPr txBox="1"/>
              <p:nvPr/>
            </p:nvSpPr>
            <p:spPr>
              <a:xfrm>
                <a:off x="9095642" y="3313356"/>
                <a:ext cx="16460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4DC7143-C210-457E-813D-CFAFBC9B3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642" y="3313356"/>
                <a:ext cx="164602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868F3DF-6024-4F8D-9D82-8D7D2427DB7E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2389632" y="2462784"/>
            <a:ext cx="1546098" cy="11121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548620F-441F-4B27-BD69-107CB3F3FDD3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389632" y="3574966"/>
            <a:ext cx="154609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EBE3D1D-251C-4EF6-934D-E7C30A218D88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389632" y="3574966"/>
            <a:ext cx="1546098" cy="11121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62CDAB8-6085-4C0B-BBAA-755EC37AB52C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4691634" y="3574966"/>
            <a:ext cx="4269486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B3406D7-94F5-4A15-A894-3652B43F9E64}"/>
              </a:ext>
            </a:extLst>
          </p:cNvPr>
          <p:cNvSpPr txBox="1"/>
          <p:nvPr/>
        </p:nvSpPr>
        <p:spPr>
          <a:xfrm>
            <a:off x="2741464" y="28304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3D496F5-8156-47FE-90CC-C6803E3A3C18}"/>
                  </a:ext>
                </a:extLst>
              </p:cNvPr>
              <p:cNvSpPr txBox="1"/>
              <p:nvPr/>
            </p:nvSpPr>
            <p:spPr>
              <a:xfrm>
                <a:off x="2571994" y="3470020"/>
                <a:ext cx="701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3D496F5-8156-47FE-90CC-C6803E3A3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994" y="3470020"/>
                <a:ext cx="70186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E0672F3-2975-4C47-B458-FFFD6C799F6A}"/>
                  </a:ext>
                </a:extLst>
              </p:cNvPr>
              <p:cNvSpPr txBox="1"/>
              <p:nvPr/>
            </p:nvSpPr>
            <p:spPr>
              <a:xfrm>
                <a:off x="2933975" y="4204250"/>
                <a:ext cx="701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E0672F3-2975-4C47-B458-FFFD6C79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975" y="4204250"/>
                <a:ext cx="70186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对话气泡: 矩形 35">
                <a:extLst>
                  <a:ext uri="{FF2B5EF4-FFF2-40B4-BE49-F238E27FC236}">
                    <a16:creationId xmlns:a16="http://schemas.microsoft.com/office/drawing/2014/main" id="{FE4355C0-C5C2-46A9-994D-700E61F11C9D}"/>
                  </a:ext>
                </a:extLst>
              </p:cNvPr>
              <p:cNvSpPr/>
              <p:nvPr/>
            </p:nvSpPr>
            <p:spPr>
              <a:xfrm>
                <a:off x="3935730" y="4513311"/>
                <a:ext cx="2721102" cy="428317"/>
              </a:xfrm>
              <a:prstGeom prst="wedgeRectCallout">
                <a:avLst>
                  <a:gd name="adj1" fmla="val -22952"/>
                  <a:gd name="adj2" fmla="val 2798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6" name="对话气泡: 矩形 35">
                <a:extLst>
                  <a:ext uri="{FF2B5EF4-FFF2-40B4-BE49-F238E27FC236}">
                    <a16:creationId xmlns:a16="http://schemas.microsoft.com/office/drawing/2014/main" id="{FE4355C0-C5C2-46A9-994D-700E61F11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30" y="4513311"/>
                <a:ext cx="2721102" cy="428317"/>
              </a:xfrm>
              <a:prstGeom prst="wedgeRectCallout">
                <a:avLst>
                  <a:gd name="adj1" fmla="val -22952"/>
                  <a:gd name="adj2" fmla="val 2798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对话气泡: 矩形 38">
                <a:extLst>
                  <a:ext uri="{FF2B5EF4-FFF2-40B4-BE49-F238E27FC236}">
                    <a16:creationId xmlns:a16="http://schemas.microsoft.com/office/drawing/2014/main" id="{92A33524-5318-41D2-9102-D54509C64C47}"/>
                  </a:ext>
                </a:extLst>
              </p:cNvPr>
              <p:cNvSpPr/>
              <p:nvPr/>
            </p:nvSpPr>
            <p:spPr>
              <a:xfrm>
                <a:off x="5148834" y="2393360"/>
                <a:ext cx="2721102" cy="803654"/>
              </a:xfrm>
              <a:prstGeom prst="wedgeRectCallout">
                <a:avLst>
                  <a:gd name="adj1" fmla="val -21608"/>
                  <a:gd name="adj2" fmla="val 8472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9" name="对话气泡: 矩形 38">
                <a:extLst>
                  <a:ext uri="{FF2B5EF4-FFF2-40B4-BE49-F238E27FC236}">
                    <a16:creationId xmlns:a16="http://schemas.microsoft.com/office/drawing/2014/main" id="{92A33524-5318-41D2-9102-D54509C64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834" y="2393360"/>
                <a:ext cx="2721102" cy="803654"/>
              </a:xfrm>
              <a:prstGeom prst="wedgeRectCallout">
                <a:avLst>
                  <a:gd name="adj1" fmla="val -21608"/>
                  <a:gd name="adj2" fmla="val 84720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bject 36">
            <a:extLst>
              <a:ext uri="{FF2B5EF4-FFF2-40B4-BE49-F238E27FC236}">
                <a16:creationId xmlns:a16="http://schemas.microsoft.com/office/drawing/2014/main" id="{589A0641-113A-466C-8BAF-55933A191C59}"/>
              </a:ext>
            </a:extLst>
          </p:cNvPr>
          <p:cNvSpPr/>
          <p:nvPr/>
        </p:nvSpPr>
        <p:spPr>
          <a:xfrm>
            <a:off x="5546091" y="671222"/>
            <a:ext cx="2148330" cy="16290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ln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1686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人工神经网络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B5A1CD3-8E70-4728-8EAF-4AFDDF07E296}"/>
                  </a:ext>
                </a:extLst>
              </p:cNvPr>
              <p:cNvSpPr/>
              <p:nvPr/>
            </p:nvSpPr>
            <p:spPr>
              <a:xfrm>
                <a:off x="704299" y="5759654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B5A1CD3-8E70-4728-8EAF-4AFDDF07E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9" y="5759654"/>
                <a:ext cx="755904" cy="75590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7A3D121-AFF4-4E46-BE9C-459894448315}"/>
                  </a:ext>
                </a:extLst>
              </p:cNvPr>
              <p:cNvSpPr/>
              <p:nvPr/>
            </p:nvSpPr>
            <p:spPr>
              <a:xfrm>
                <a:off x="701759" y="995003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7A3D121-AFF4-4E46-BE9C-459894448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59" y="995003"/>
                <a:ext cx="755904" cy="75590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B5B71A79-B90B-4D06-87AB-4E796C5C20C9}"/>
                  </a:ext>
                </a:extLst>
              </p:cNvPr>
              <p:cNvSpPr/>
              <p:nvPr/>
            </p:nvSpPr>
            <p:spPr>
              <a:xfrm>
                <a:off x="701759" y="1928627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B5B71A79-B90B-4D06-87AB-4E796C5C2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59" y="1928627"/>
                <a:ext cx="755904" cy="7559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7EA0E8-6447-4498-8C18-18479E05A265}"/>
                  </a:ext>
                </a:extLst>
              </p:cNvPr>
              <p:cNvSpPr/>
              <p:nvPr/>
            </p:nvSpPr>
            <p:spPr>
              <a:xfrm>
                <a:off x="2960370" y="2965366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7EA0E8-6447-4498-8C18-18479E05A2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370" y="2965366"/>
                <a:ext cx="755904" cy="75590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4DC7143-C210-457E-813D-CFAFBC9B33C2}"/>
                  </a:ext>
                </a:extLst>
              </p:cNvPr>
              <p:cNvSpPr txBox="1"/>
              <p:nvPr/>
            </p:nvSpPr>
            <p:spPr>
              <a:xfrm>
                <a:off x="4511450" y="3057324"/>
                <a:ext cx="475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4DC7143-C210-457E-813D-CFAFBC9B3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450" y="3057324"/>
                <a:ext cx="4755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868F3DF-6024-4F8D-9D82-8D7D2427DB7E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 flipV="1">
            <a:off x="1460203" y="3343318"/>
            <a:ext cx="1500167" cy="27942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548620F-441F-4B27-BD69-107CB3F3FDD3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457663" y="1372955"/>
            <a:ext cx="1502707" cy="19703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EBE3D1D-251C-4EF6-934D-E7C30A218D88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1457663" y="2306579"/>
            <a:ext cx="1502707" cy="10367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62CDAB8-6085-4C0B-BBAA-755EC37AB52C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716274" y="3343318"/>
            <a:ext cx="69723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B3406D7-94F5-4A15-A894-3652B43F9E64}"/>
              </a:ext>
            </a:extLst>
          </p:cNvPr>
          <p:cNvSpPr txBox="1"/>
          <p:nvPr/>
        </p:nvSpPr>
        <p:spPr>
          <a:xfrm>
            <a:off x="1973982" y="513698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3D496F5-8156-47FE-90CC-C6803E3A3C18}"/>
                  </a:ext>
                </a:extLst>
              </p:cNvPr>
              <p:cNvSpPr txBox="1"/>
              <p:nvPr/>
            </p:nvSpPr>
            <p:spPr>
              <a:xfrm>
                <a:off x="1858084" y="1561303"/>
                <a:ext cx="446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3D496F5-8156-47FE-90CC-C6803E3A3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084" y="1561303"/>
                <a:ext cx="44620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2814B26E-A6F9-4F40-9F21-1F72A8A6D347}"/>
                  </a:ext>
                </a:extLst>
              </p:cNvPr>
              <p:cNvSpPr/>
              <p:nvPr/>
            </p:nvSpPr>
            <p:spPr>
              <a:xfrm>
                <a:off x="704299" y="2902056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2814B26E-A6F9-4F40-9F21-1F72A8A6D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9" y="2902056"/>
                <a:ext cx="755904" cy="7559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A315D51-AE0C-4139-A75D-10538D1EF73A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460203" y="3280008"/>
            <a:ext cx="1500167" cy="6331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12C0256-87F0-4364-A2A1-E625DF25B526}"/>
              </a:ext>
            </a:extLst>
          </p:cNvPr>
          <p:cNvSpPr txBox="1"/>
          <p:nvPr/>
        </p:nvSpPr>
        <p:spPr>
          <a:xfrm>
            <a:off x="959325" y="3716570"/>
            <a:ext cx="240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.</a:t>
            </a:r>
          </a:p>
          <a:p>
            <a:r>
              <a:rPr lang="en-US" altLang="zh-CN" b="1" dirty="0"/>
              <a:t>.</a:t>
            </a:r>
          </a:p>
          <a:p>
            <a:r>
              <a:rPr lang="en-US" altLang="zh-CN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81476F1-F7F8-4824-A787-C3CA347B02B3}"/>
                  </a:ext>
                </a:extLst>
              </p:cNvPr>
              <p:cNvSpPr txBox="1"/>
              <p:nvPr/>
            </p:nvSpPr>
            <p:spPr>
              <a:xfrm>
                <a:off x="1658995" y="2149761"/>
                <a:ext cx="446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81476F1-F7F8-4824-A787-C3CA347B0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95" y="2149761"/>
                <a:ext cx="446204" cy="400110"/>
              </a:xfrm>
              <a:prstGeom prst="rect">
                <a:avLst/>
              </a:prstGeom>
              <a:blipFill>
                <a:blip r:embed="rId9"/>
                <a:stretch>
                  <a:fillRect r="-1370"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BA44C9-33B1-4B8A-A730-C9F1B1294467}"/>
                  </a:ext>
                </a:extLst>
              </p:cNvPr>
              <p:cNvSpPr txBox="1"/>
              <p:nvPr/>
            </p:nvSpPr>
            <p:spPr>
              <a:xfrm>
                <a:off x="1709330" y="2855838"/>
                <a:ext cx="4951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BA44C9-33B1-4B8A-A730-C9F1B1294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330" y="2855838"/>
                <a:ext cx="49513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951B63B-DF05-4411-90B6-A13ECCF62726}"/>
                  </a:ext>
                </a:extLst>
              </p:cNvPr>
              <p:cNvSpPr/>
              <p:nvPr/>
            </p:nvSpPr>
            <p:spPr>
              <a:xfrm>
                <a:off x="704299" y="4781188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951B63B-DF05-4411-90B6-A13ECCF62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9" y="4781188"/>
                <a:ext cx="755904" cy="7559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550CFF3-2353-4B52-AB35-E7E195D5E1C0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 flipV="1">
            <a:off x="1460203" y="3343318"/>
            <a:ext cx="1500167" cy="18158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97211CB-B590-4B76-81DC-268CDEA24EC2}"/>
                  </a:ext>
                </a:extLst>
              </p:cNvPr>
              <p:cNvSpPr txBox="1"/>
              <p:nvPr/>
            </p:nvSpPr>
            <p:spPr>
              <a:xfrm>
                <a:off x="1461762" y="4181279"/>
                <a:ext cx="4951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97211CB-B590-4B76-81DC-268CDEA24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762" y="4181279"/>
                <a:ext cx="49513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对话气泡: 矩形 49">
                <a:extLst>
                  <a:ext uri="{FF2B5EF4-FFF2-40B4-BE49-F238E27FC236}">
                    <a16:creationId xmlns:a16="http://schemas.microsoft.com/office/drawing/2014/main" id="{C7BC0A52-A4F1-423C-A6F6-377B0D846736}"/>
                  </a:ext>
                </a:extLst>
              </p:cNvPr>
              <p:cNvSpPr/>
              <p:nvPr/>
            </p:nvSpPr>
            <p:spPr>
              <a:xfrm>
                <a:off x="6096000" y="1372955"/>
                <a:ext cx="2721102" cy="428317"/>
              </a:xfrm>
              <a:prstGeom prst="wedgeRectCallout">
                <a:avLst>
                  <a:gd name="adj1" fmla="val -22952"/>
                  <a:gd name="adj2" fmla="val 2798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50" name="对话气泡: 矩形 49">
                <a:extLst>
                  <a:ext uri="{FF2B5EF4-FFF2-40B4-BE49-F238E27FC236}">
                    <a16:creationId xmlns:a16="http://schemas.microsoft.com/office/drawing/2014/main" id="{C7BC0A52-A4F1-423C-A6F6-377B0D846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72955"/>
                <a:ext cx="2721102" cy="428317"/>
              </a:xfrm>
              <a:prstGeom prst="wedgeRectCallout">
                <a:avLst>
                  <a:gd name="adj1" fmla="val -22952"/>
                  <a:gd name="adj2" fmla="val 2798"/>
                </a:avLst>
              </a:prstGeom>
              <a:blipFill>
                <a:blip r:embed="rId13"/>
                <a:stretch>
                  <a:fillRect b="-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对话气泡: 矩形 51">
                <a:extLst>
                  <a:ext uri="{FF2B5EF4-FFF2-40B4-BE49-F238E27FC236}">
                    <a16:creationId xmlns:a16="http://schemas.microsoft.com/office/drawing/2014/main" id="{F1EECC6E-FA80-4824-83A4-D95832709254}"/>
                  </a:ext>
                </a:extLst>
              </p:cNvPr>
              <p:cNvSpPr/>
              <p:nvPr/>
            </p:nvSpPr>
            <p:spPr>
              <a:xfrm>
                <a:off x="6096000" y="2762409"/>
                <a:ext cx="2721102" cy="803654"/>
              </a:xfrm>
              <a:prstGeom prst="wedgeRectCallout">
                <a:avLst>
                  <a:gd name="adj1" fmla="val -19816"/>
                  <a:gd name="adj2" fmla="val 16452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对话气泡: 矩形 51">
                <a:extLst>
                  <a:ext uri="{FF2B5EF4-FFF2-40B4-BE49-F238E27FC236}">
                    <a16:creationId xmlns:a16="http://schemas.microsoft.com/office/drawing/2014/main" id="{F1EECC6E-FA80-4824-83A4-D95832709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62409"/>
                <a:ext cx="2721102" cy="803654"/>
              </a:xfrm>
              <a:prstGeom prst="wedgeRectCallout">
                <a:avLst>
                  <a:gd name="adj1" fmla="val -19816"/>
                  <a:gd name="adj2" fmla="val 16452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819CCF7-6E4C-48DD-BF47-899BCD22377B}"/>
                  </a:ext>
                </a:extLst>
              </p:cNvPr>
              <p:cNvSpPr txBox="1"/>
              <p:nvPr/>
            </p:nvSpPr>
            <p:spPr>
              <a:xfrm>
                <a:off x="6096000" y="4603783"/>
                <a:ext cx="4692759" cy="461665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819CCF7-6E4C-48DD-BF47-899BCD22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3783"/>
                <a:ext cx="4692759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箭头: 上 53">
            <a:extLst>
              <a:ext uri="{FF2B5EF4-FFF2-40B4-BE49-F238E27FC236}">
                <a16:creationId xmlns:a16="http://schemas.microsoft.com/office/drawing/2014/main" id="{49630B0C-BCC5-4F0E-87A4-125D9A233443}"/>
              </a:ext>
            </a:extLst>
          </p:cNvPr>
          <p:cNvSpPr/>
          <p:nvPr/>
        </p:nvSpPr>
        <p:spPr>
          <a:xfrm>
            <a:off x="7292164" y="3759300"/>
            <a:ext cx="328774" cy="6512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上 55">
            <a:extLst>
              <a:ext uri="{FF2B5EF4-FFF2-40B4-BE49-F238E27FC236}">
                <a16:creationId xmlns:a16="http://schemas.microsoft.com/office/drawing/2014/main" id="{C777717E-CB83-424A-A243-6949412AF0DE}"/>
              </a:ext>
            </a:extLst>
          </p:cNvPr>
          <p:cNvSpPr/>
          <p:nvPr/>
        </p:nvSpPr>
        <p:spPr>
          <a:xfrm>
            <a:off x="7292164" y="1961413"/>
            <a:ext cx="328774" cy="6512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对话气泡: 矩形 56">
            <a:extLst>
              <a:ext uri="{FF2B5EF4-FFF2-40B4-BE49-F238E27FC236}">
                <a16:creationId xmlns:a16="http://schemas.microsoft.com/office/drawing/2014/main" id="{38B9F813-7406-4034-9A00-C0AEB9C8D438}"/>
              </a:ext>
            </a:extLst>
          </p:cNvPr>
          <p:cNvSpPr/>
          <p:nvPr/>
        </p:nvSpPr>
        <p:spPr>
          <a:xfrm>
            <a:off x="1424897" y="572371"/>
            <a:ext cx="914400" cy="434798"/>
          </a:xfrm>
          <a:prstGeom prst="wedgeRectCallout">
            <a:avLst>
              <a:gd name="adj1" fmla="val -43500"/>
              <a:gd name="adj2" fmla="val 965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</a:t>
            </a:r>
          </a:p>
        </p:txBody>
      </p:sp>
      <p:sp>
        <p:nvSpPr>
          <p:cNvPr id="59" name="对话气泡: 矩形 58">
            <a:extLst>
              <a:ext uri="{FF2B5EF4-FFF2-40B4-BE49-F238E27FC236}">
                <a16:creationId xmlns:a16="http://schemas.microsoft.com/office/drawing/2014/main" id="{55B96D87-FE66-4CDB-B339-BD095A1E612C}"/>
              </a:ext>
            </a:extLst>
          </p:cNvPr>
          <p:cNvSpPr/>
          <p:nvPr/>
        </p:nvSpPr>
        <p:spPr>
          <a:xfrm>
            <a:off x="2327105" y="1262883"/>
            <a:ext cx="914400" cy="434798"/>
          </a:xfrm>
          <a:prstGeom prst="wedgeRectCallout">
            <a:avLst>
              <a:gd name="adj1" fmla="val -54167"/>
              <a:gd name="adj2" fmla="val 909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权重</a:t>
            </a:r>
          </a:p>
        </p:txBody>
      </p:sp>
      <p:sp>
        <p:nvSpPr>
          <p:cNvPr id="61" name="对话气泡: 矩形 60">
            <a:extLst>
              <a:ext uri="{FF2B5EF4-FFF2-40B4-BE49-F238E27FC236}">
                <a16:creationId xmlns:a16="http://schemas.microsoft.com/office/drawing/2014/main" id="{510C6D77-94AB-4B14-A35D-9996E6CAB417}"/>
              </a:ext>
            </a:extLst>
          </p:cNvPr>
          <p:cNvSpPr/>
          <p:nvPr/>
        </p:nvSpPr>
        <p:spPr>
          <a:xfrm>
            <a:off x="1858084" y="5940255"/>
            <a:ext cx="914400" cy="434798"/>
          </a:xfrm>
          <a:prstGeom prst="wedgeRectCallout">
            <a:avLst>
              <a:gd name="adj1" fmla="val -82167"/>
              <a:gd name="adj2" fmla="val 2360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偏置</a:t>
            </a:r>
          </a:p>
        </p:txBody>
      </p:sp>
      <p:sp>
        <p:nvSpPr>
          <p:cNvPr id="63" name="对话气泡: 矩形 62">
            <a:extLst>
              <a:ext uri="{FF2B5EF4-FFF2-40B4-BE49-F238E27FC236}">
                <a16:creationId xmlns:a16="http://schemas.microsoft.com/office/drawing/2014/main" id="{E39B1E74-18DA-4A04-83BF-6977F55E3BBE}"/>
              </a:ext>
            </a:extLst>
          </p:cNvPr>
          <p:cNvSpPr/>
          <p:nvPr/>
        </p:nvSpPr>
        <p:spPr>
          <a:xfrm>
            <a:off x="3434387" y="2380249"/>
            <a:ext cx="1194135" cy="434798"/>
          </a:xfrm>
          <a:prstGeom prst="wedgeRectCallout">
            <a:avLst>
              <a:gd name="adj1" fmla="val -35201"/>
              <a:gd name="adj2" fmla="val 9090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</a:p>
        </p:txBody>
      </p:sp>
    </p:spTree>
    <p:extLst>
      <p:ext uri="{BB962C8B-B14F-4D97-AF65-F5344CB8AC3E}">
        <p14:creationId xmlns:p14="http://schemas.microsoft.com/office/powerpoint/2010/main" val="24354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人工神经网络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B5A1CD3-8E70-4728-8EAF-4AFDDF07E296}"/>
                  </a:ext>
                </a:extLst>
              </p:cNvPr>
              <p:cNvSpPr/>
              <p:nvPr/>
            </p:nvSpPr>
            <p:spPr>
              <a:xfrm>
                <a:off x="704299" y="5759654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B5A1CD3-8E70-4728-8EAF-4AFDDF07E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9" y="5759654"/>
                <a:ext cx="755904" cy="75590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7A3D121-AFF4-4E46-BE9C-459894448315}"/>
                  </a:ext>
                </a:extLst>
              </p:cNvPr>
              <p:cNvSpPr/>
              <p:nvPr/>
            </p:nvSpPr>
            <p:spPr>
              <a:xfrm>
                <a:off x="701759" y="995003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7A3D121-AFF4-4E46-BE9C-459894448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59" y="995003"/>
                <a:ext cx="755904" cy="75590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B5B71A79-B90B-4D06-87AB-4E796C5C20C9}"/>
                  </a:ext>
                </a:extLst>
              </p:cNvPr>
              <p:cNvSpPr/>
              <p:nvPr/>
            </p:nvSpPr>
            <p:spPr>
              <a:xfrm>
                <a:off x="701759" y="1928627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B5B71A79-B90B-4D06-87AB-4E796C5C2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59" y="1928627"/>
                <a:ext cx="755904" cy="7559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7EA0E8-6447-4498-8C18-18479E05A265}"/>
                  </a:ext>
                </a:extLst>
              </p:cNvPr>
              <p:cNvSpPr/>
              <p:nvPr/>
            </p:nvSpPr>
            <p:spPr>
              <a:xfrm>
                <a:off x="3124566" y="2477886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7EA0E8-6447-4498-8C18-18479E05A2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566" y="2477886"/>
                <a:ext cx="755904" cy="755904"/>
              </a:xfrm>
              <a:prstGeom prst="ellipse">
                <a:avLst/>
              </a:prstGeom>
              <a:blipFill>
                <a:blip r:embed="rId5"/>
                <a:stretch>
                  <a:fillRect l="-11905" r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868F3DF-6024-4F8D-9D82-8D7D2427DB7E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 flipV="1">
            <a:off x="1460203" y="2855838"/>
            <a:ext cx="1664363" cy="3281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548620F-441F-4B27-BD69-107CB3F3FDD3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457663" y="1372955"/>
            <a:ext cx="1666903" cy="14828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EBE3D1D-251C-4EF6-934D-E7C30A218D88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1457663" y="2306579"/>
            <a:ext cx="1666903" cy="5492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B3406D7-94F5-4A15-A894-3652B43F9E64}"/>
              </a:ext>
            </a:extLst>
          </p:cNvPr>
          <p:cNvSpPr txBox="1"/>
          <p:nvPr/>
        </p:nvSpPr>
        <p:spPr>
          <a:xfrm>
            <a:off x="2023315" y="558331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3D496F5-8156-47FE-90CC-C6803E3A3C18}"/>
                  </a:ext>
                </a:extLst>
              </p:cNvPr>
              <p:cNvSpPr txBox="1"/>
              <p:nvPr/>
            </p:nvSpPr>
            <p:spPr>
              <a:xfrm>
                <a:off x="1844910" y="1354658"/>
                <a:ext cx="446204" cy="476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3D496F5-8156-47FE-90CC-C6803E3A3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910" y="1354658"/>
                <a:ext cx="446204" cy="476669"/>
              </a:xfrm>
              <a:prstGeom prst="rect">
                <a:avLst/>
              </a:prstGeom>
              <a:blipFill>
                <a:blip r:embed="rId6"/>
                <a:stretch>
                  <a:fillRect r="-46575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2814B26E-A6F9-4F40-9F21-1F72A8A6D347}"/>
                  </a:ext>
                </a:extLst>
              </p:cNvPr>
              <p:cNvSpPr/>
              <p:nvPr/>
            </p:nvSpPr>
            <p:spPr>
              <a:xfrm>
                <a:off x="704299" y="2902056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2814B26E-A6F9-4F40-9F21-1F72A8A6D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9" y="2902056"/>
                <a:ext cx="755904" cy="7559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A315D51-AE0C-4139-A75D-10538D1EF73A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1460203" y="2855838"/>
            <a:ext cx="1664363" cy="4241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12C0256-87F0-4364-A2A1-E625DF25B526}"/>
              </a:ext>
            </a:extLst>
          </p:cNvPr>
          <p:cNvSpPr txBox="1"/>
          <p:nvPr/>
        </p:nvSpPr>
        <p:spPr>
          <a:xfrm>
            <a:off x="959325" y="3716570"/>
            <a:ext cx="240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.</a:t>
            </a:r>
          </a:p>
          <a:p>
            <a:r>
              <a:rPr lang="en-US" altLang="zh-CN" b="1" dirty="0"/>
              <a:t>.</a:t>
            </a:r>
          </a:p>
          <a:p>
            <a:r>
              <a:rPr lang="en-US" altLang="zh-CN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951B63B-DF05-4411-90B6-A13ECCF62726}"/>
                  </a:ext>
                </a:extLst>
              </p:cNvPr>
              <p:cNvSpPr/>
              <p:nvPr/>
            </p:nvSpPr>
            <p:spPr>
              <a:xfrm>
                <a:off x="704299" y="4781188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951B63B-DF05-4411-90B6-A13ECCF62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9" y="4781188"/>
                <a:ext cx="755904" cy="7559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550CFF3-2353-4B52-AB35-E7E195D5E1C0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 flipV="1">
            <a:off x="1460203" y="2855838"/>
            <a:ext cx="1664363" cy="2303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89F0469-99F5-44E9-A396-B2E03A607977}"/>
                  </a:ext>
                </a:extLst>
              </p:cNvPr>
              <p:cNvSpPr/>
              <p:nvPr/>
            </p:nvSpPr>
            <p:spPr>
              <a:xfrm>
                <a:off x="3124566" y="4181279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89F0469-99F5-44E9-A396-B2E03A607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566" y="4181279"/>
                <a:ext cx="755904" cy="755904"/>
              </a:xfrm>
              <a:prstGeom prst="ellipse">
                <a:avLst/>
              </a:prstGeom>
              <a:blipFill>
                <a:blip r:embed="rId9"/>
                <a:stretch>
                  <a:fillRect l="-11905" r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C5036C9-A93B-479F-9248-4253BB140A8E}"/>
                  </a:ext>
                </a:extLst>
              </p:cNvPr>
              <p:cNvSpPr/>
              <p:nvPr/>
            </p:nvSpPr>
            <p:spPr>
              <a:xfrm>
                <a:off x="3062104" y="5759654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C5036C9-A93B-479F-9248-4253BB140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04" y="5759654"/>
                <a:ext cx="755904" cy="7559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F510701-23DC-4AC0-89E2-155D3E7A677A}"/>
              </a:ext>
            </a:extLst>
          </p:cNvPr>
          <p:cNvCxnSpPr>
            <a:cxnSpLocks/>
            <a:stCxn id="7" idx="6"/>
            <a:endCxn id="25" idx="2"/>
          </p:cNvCxnSpPr>
          <p:nvPr/>
        </p:nvCxnSpPr>
        <p:spPr>
          <a:xfrm>
            <a:off x="1457663" y="1372955"/>
            <a:ext cx="1666903" cy="31862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E4DCCFCD-FB38-4A0E-980D-1888C15D8199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>
            <a:off x="1457663" y="2306579"/>
            <a:ext cx="1666903" cy="22526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C7F607F-4669-434F-A55F-F282D64EAA57}"/>
              </a:ext>
            </a:extLst>
          </p:cNvPr>
          <p:cNvCxnSpPr>
            <a:cxnSpLocks/>
            <a:stCxn id="9" idx="6"/>
            <a:endCxn id="25" idx="2"/>
          </p:cNvCxnSpPr>
          <p:nvPr/>
        </p:nvCxnSpPr>
        <p:spPr>
          <a:xfrm>
            <a:off x="1460203" y="3280008"/>
            <a:ext cx="1664363" cy="12792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88593CB-B97A-413B-AFEE-6F99426FAED9}"/>
              </a:ext>
            </a:extLst>
          </p:cNvPr>
          <p:cNvCxnSpPr>
            <a:cxnSpLocks/>
            <a:stCxn id="32" idx="6"/>
            <a:endCxn id="25" idx="2"/>
          </p:cNvCxnSpPr>
          <p:nvPr/>
        </p:nvCxnSpPr>
        <p:spPr>
          <a:xfrm flipV="1">
            <a:off x="1460203" y="4559231"/>
            <a:ext cx="1664363" cy="5999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1C59092A-35E2-4B04-AF53-D942F06613C1}"/>
              </a:ext>
            </a:extLst>
          </p:cNvPr>
          <p:cNvCxnSpPr>
            <a:cxnSpLocks/>
            <a:stCxn id="5" idx="6"/>
            <a:endCxn id="25" idx="2"/>
          </p:cNvCxnSpPr>
          <p:nvPr/>
        </p:nvCxnSpPr>
        <p:spPr>
          <a:xfrm flipV="1">
            <a:off x="1460203" y="4559231"/>
            <a:ext cx="1664363" cy="15783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160B1BA3-F78B-45E4-85A4-B7E9CE237FE5}"/>
              </a:ext>
            </a:extLst>
          </p:cNvPr>
          <p:cNvSpPr txBox="1"/>
          <p:nvPr/>
        </p:nvSpPr>
        <p:spPr>
          <a:xfrm>
            <a:off x="1520940" y="524093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B9F6380-C9FC-451B-812C-82AB343F1A8A}"/>
                  </a:ext>
                </a:extLst>
              </p:cNvPr>
              <p:cNvSpPr txBox="1"/>
              <p:nvPr/>
            </p:nvSpPr>
            <p:spPr>
              <a:xfrm>
                <a:off x="1911183" y="1970944"/>
                <a:ext cx="446204" cy="476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B9F6380-C9FC-451B-812C-82AB343F1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183" y="1970944"/>
                <a:ext cx="446204" cy="476669"/>
              </a:xfrm>
              <a:prstGeom prst="rect">
                <a:avLst/>
              </a:prstGeom>
              <a:blipFill>
                <a:blip r:embed="rId11"/>
                <a:stretch>
                  <a:fillRect r="-46575" b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304A9AC-F56C-4EE1-827D-1FE18F07F49A}"/>
                  </a:ext>
                </a:extLst>
              </p:cNvPr>
              <p:cNvSpPr txBox="1"/>
              <p:nvPr/>
            </p:nvSpPr>
            <p:spPr>
              <a:xfrm>
                <a:off x="1291478" y="4228452"/>
                <a:ext cx="446204" cy="48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304A9AC-F56C-4EE1-827D-1FE18F07F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478" y="4228452"/>
                <a:ext cx="446204" cy="481863"/>
              </a:xfrm>
              <a:prstGeom prst="rect">
                <a:avLst/>
              </a:prstGeom>
              <a:blipFill>
                <a:blip r:embed="rId12"/>
                <a:stretch>
                  <a:fillRect r="-21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E529A0E-7B26-4855-973C-1FD9F19B56B0}"/>
                  </a:ext>
                </a:extLst>
              </p:cNvPr>
              <p:cNvSpPr txBox="1"/>
              <p:nvPr/>
            </p:nvSpPr>
            <p:spPr>
              <a:xfrm>
                <a:off x="2199708" y="4361794"/>
                <a:ext cx="446204" cy="48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E529A0E-7B26-4855-973C-1FD9F19B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708" y="4361794"/>
                <a:ext cx="446204" cy="481863"/>
              </a:xfrm>
              <a:prstGeom prst="rect">
                <a:avLst/>
              </a:prstGeom>
              <a:blipFill>
                <a:blip r:embed="rId13"/>
                <a:stretch>
                  <a:fillRect r="-21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805381A0-2AA9-484A-9A06-E9FA5F57BA14}"/>
                  </a:ext>
                </a:extLst>
              </p:cNvPr>
              <p:cNvSpPr/>
              <p:nvPr/>
            </p:nvSpPr>
            <p:spPr>
              <a:xfrm>
                <a:off x="5340096" y="3338618"/>
                <a:ext cx="755904" cy="7559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805381A0-2AA9-484A-9A06-E9FA5F57B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096" y="3338618"/>
                <a:ext cx="755904" cy="755904"/>
              </a:xfrm>
              <a:prstGeom prst="ellipse">
                <a:avLst/>
              </a:prstGeom>
              <a:blipFill>
                <a:blip r:embed="rId14"/>
                <a:stretch>
                  <a:fillRect l="-4762" r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B1505F91-6DF9-456F-8178-7383893B19F4}"/>
              </a:ext>
            </a:extLst>
          </p:cNvPr>
          <p:cNvCxnSpPr>
            <a:stCxn id="13" idx="6"/>
            <a:endCxn id="77" idx="2"/>
          </p:cNvCxnSpPr>
          <p:nvPr/>
        </p:nvCxnSpPr>
        <p:spPr>
          <a:xfrm>
            <a:off x="3880470" y="2855838"/>
            <a:ext cx="1459626" cy="8607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800A9B2B-A7DC-4A32-92B4-2282B745D65C}"/>
              </a:ext>
            </a:extLst>
          </p:cNvPr>
          <p:cNvCxnSpPr>
            <a:cxnSpLocks/>
            <a:stCxn id="25" idx="6"/>
            <a:endCxn id="77" idx="2"/>
          </p:cNvCxnSpPr>
          <p:nvPr/>
        </p:nvCxnSpPr>
        <p:spPr>
          <a:xfrm flipV="1">
            <a:off x="3880470" y="3716570"/>
            <a:ext cx="1459626" cy="842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3F9F39B1-F36E-45FF-8C38-AB564AA5AE83}"/>
              </a:ext>
            </a:extLst>
          </p:cNvPr>
          <p:cNvCxnSpPr>
            <a:cxnSpLocks/>
            <a:stCxn id="27" idx="6"/>
            <a:endCxn id="77" idx="2"/>
          </p:cNvCxnSpPr>
          <p:nvPr/>
        </p:nvCxnSpPr>
        <p:spPr>
          <a:xfrm flipV="1">
            <a:off x="3818008" y="3716570"/>
            <a:ext cx="1522088" cy="24210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9F8BB65-45AA-45A9-B986-D2F017C6F5FA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6096000" y="3716570"/>
            <a:ext cx="92659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43D71B2-A659-4D4F-9719-791C49238E51}"/>
                  </a:ext>
                </a:extLst>
              </p:cNvPr>
              <p:cNvSpPr txBox="1"/>
              <p:nvPr/>
            </p:nvSpPr>
            <p:spPr>
              <a:xfrm>
                <a:off x="7080924" y="3454960"/>
                <a:ext cx="475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43D71B2-A659-4D4F-9719-791C49238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924" y="3454960"/>
                <a:ext cx="47557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本框 90">
            <a:extLst>
              <a:ext uri="{FF2B5EF4-FFF2-40B4-BE49-F238E27FC236}">
                <a16:creationId xmlns:a16="http://schemas.microsoft.com/office/drawing/2014/main" id="{A76CA455-7BE2-4236-9E50-960ED7595875}"/>
              </a:ext>
            </a:extLst>
          </p:cNvPr>
          <p:cNvSpPr txBox="1"/>
          <p:nvPr/>
        </p:nvSpPr>
        <p:spPr>
          <a:xfrm>
            <a:off x="4484669" y="2391129"/>
            <a:ext cx="4801314" cy="4616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设计上一层的输出是下一层的输入</a:t>
            </a:r>
          </a:p>
        </p:txBody>
      </p:sp>
      <p:sp>
        <p:nvSpPr>
          <p:cNvPr id="93" name="object 3">
            <a:extLst>
              <a:ext uri="{FF2B5EF4-FFF2-40B4-BE49-F238E27FC236}">
                <a16:creationId xmlns:a16="http://schemas.microsoft.com/office/drawing/2014/main" id="{F74A53F7-25FA-4247-BD4D-80E5495F3A14}"/>
              </a:ext>
            </a:extLst>
          </p:cNvPr>
          <p:cNvSpPr/>
          <p:nvPr/>
        </p:nvSpPr>
        <p:spPr>
          <a:xfrm>
            <a:off x="7226665" y="784399"/>
            <a:ext cx="1829120" cy="1333567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">
            <a:extLst>
              <a:ext uri="{FF2B5EF4-FFF2-40B4-BE49-F238E27FC236}">
                <a16:creationId xmlns:a16="http://schemas.microsoft.com/office/drawing/2014/main" id="{A7BAB0A2-5AD2-463F-A105-0F6463C1325F}"/>
              </a:ext>
            </a:extLst>
          </p:cNvPr>
          <p:cNvSpPr/>
          <p:nvPr/>
        </p:nvSpPr>
        <p:spPr>
          <a:xfrm>
            <a:off x="9758978" y="939028"/>
            <a:ext cx="1731263" cy="1039367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31E9F376-2FE9-4146-B171-261D6832A6C4}"/>
                  </a:ext>
                </a:extLst>
              </p:cNvPr>
              <p:cNvSpPr txBox="1"/>
              <p:nvPr/>
            </p:nvSpPr>
            <p:spPr>
              <a:xfrm>
                <a:off x="5077213" y="4979325"/>
                <a:ext cx="6128024" cy="46166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各个权重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𝑤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和各个偏置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𝑏</m:t>
                    </m:r>
                    <m:r>
                      <a:rPr lang="zh-CN" alt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就是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神经网络的参数</a:t>
                </a: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31E9F376-2FE9-4146-B171-261D6832A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213" y="4979325"/>
                <a:ext cx="6128024" cy="461665"/>
              </a:xfrm>
              <a:prstGeom prst="rect">
                <a:avLst/>
              </a:prstGeom>
              <a:blipFill>
                <a:blip r:embed="rId18"/>
                <a:stretch>
                  <a:fillRect l="-995" t="-14474" r="-1095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15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14C7331-4B9F-4AE2-9FAB-2FD7ECF8477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71500" y="1126458"/>
            <a:ext cx="6666761" cy="4928734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人工神经网络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C7F6D559-7F91-4900-94E6-569F8C0F4F0E}"/>
              </a:ext>
            </a:extLst>
          </p:cNvPr>
          <p:cNvSpPr/>
          <p:nvPr/>
        </p:nvSpPr>
        <p:spPr>
          <a:xfrm>
            <a:off x="1680929" y="909059"/>
            <a:ext cx="914400" cy="434798"/>
          </a:xfrm>
          <a:prstGeom prst="wedgeRectCallout">
            <a:avLst>
              <a:gd name="adj1" fmla="val -55500"/>
              <a:gd name="adj2" fmla="val 8529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输入层</a:t>
            </a:r>
          </a:p>
        </p:txBody>
      </p: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5A7F8B76-B76F-4493-AE16-0985E0EFD232}"/>
              </a:ext>
            </a:extLst>
          </p:cNvPr>
          <p:cNvSpPr/>
          <p:nvPr/>
        </p:nvSpPr>
        <p:spPr>
          <a:xfrm>
            <a:off x="4136528" y="871156"/>
            <a:ext cx="914400" cy="434798"/>
          </a:xfrm>
          <a:prstGeom prst="wedgeRectCallout">
            <a:avLst>
              <a:gd name="adj1" fmla="val -60833"/>
              <a:gd name="adj2" fmla="val 8249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隐藏层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7BC86314-1051-4260-9939-01718FB0826A}"/>
              </a:ext>
            </a:extLst>
          </p:cNvPr>
          <p:cNvSpPr/>
          <p:nvPr/>
        </p:nvSpPr>
        <p:spPr>
          <a:xfrm>
            <a:off x="6019800" y="2040833"/>
            <a:ext cx="914400" cy="434798"/>
          </a:xfrm>
          <a:prstGeom prst="wedgeRectCallout">
            <a:avLst>
              <a:gd name="adj1" fmla="val -36833"/>
              <a:gd name="adj2" fmla="val 7407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C5A48B-47CE-42D0-B874-F96D5A6EC1B2}"/>
              </a:ext>
            </a:extLst>
          </p:cNvPr>
          <p:cNvSpPr/>
          <p:nvPr/>
        </p:nvSpPr>
        <p:spPr>
          <a:xfrm>
            <a:off x="7734554" y="3154680"/>
            <a:ext cx="4279392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添加少量隐层：浅层神经网络</a:t>
            </a:r>
          </a:p>
        </p:txBody>
      </p:sp>
    </p:spTree>
    <p:extLst>
      <p:ext uri="{BB962C8B-B14F-4D97-AF65-F5344CB8AC3E}">
        <p14:creationId xmlns:p14="http://schemas.microsoft.com/office/powerpoint/2010/main" val="288060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人工神经网络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C7F6D559-7F91-4900-94E6-569F8C0F4F0E}"/>
              </a:ext>
            </a:extLst>
          </p:cNvPr>
          <p:cNvSpPr/>
          <p:nvPr/>
        </p:nvSpPr>
        <p:spPr>
          <a:xfrm>
            <a:off x="766529" y="1126458"/>
            <a:ext cx="914400" cy="434798"/>
          </a:xfrm>
          <a:prstGeom prst="wedgeRectCallout">
            <a:avLst>
              <a:gd name="adj1" fmla="val -30167"/>
              <a:gd name="adj2" fmla="val 1189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输入层</a:t>
            </a:r>
          </a:p>
        </p:txBody>
      </p: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5A7F8B76-B76F-4493-AE16-0985E0EFD232}"/>
              </a:ext>
            </a:extLst>
          </p:cNvPr>
          <p:cNvSpPr/>
          <p:nvPr/>
        </p:nvSpPr>
        <p:spPr>
          <a:xfrm>
            <a:off x="3380615" y="947483"/>
            <a:ext cx="914400" cy="434798"/>
          </a:xfrm>
          <a:prstGeom prst="wedgeRectCallout">
            <a:avLst>
              <a:gd name="adj1" fmla="val -22166"/>
              <a:gd name="adj2" fmla="val 9370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隐藏层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C5A48B-47CE-42D0-B874-F96D5A6EC1B2}"/>
              </a:ext>
            </a:extLst>
          </p:cNvPr>
          <p:cNvSpPr/>
          <p:nvPr/>
        </p:nvSpPr>
        <p:spPr>
          <a:xfrm>
            <a:off x="7734554" y="3154680"/>
            <a:ext cx="4279392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添加大量隐层：深度神经网络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0CA228-6678-4277-9BC5-04C2ED85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2" y="1774492"/>
            <a:ext cx="7115810" cy="3857655"/>
          </a:xfrm>
          <a:prstGeom prst="rect">
            <a:avLst/>
          </a:prstGeom>
        </p:spPr>
      </p:pic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7BC86314-1051-4260-9939-01718FB0826A}"/>
              </a:ext>
            </a:extLst>
          </p:cNvPr>
          <p:cNvSpPr/>
          <p:nvPr/>
        </p:nvSpPr>
        <p:spPr>
          <a:xfrm>
            <a:off x="6934200" y="2038545"/>
            <a:ext cx="914400" cy="434798"/>
          </a:xfrm>
          <a:prstGeom prst="wedgeRectCallout">
            <a:avLst>
              <a:gd name="adj1" fmla="val -36833"/>
              <a:gd name="adj2" fmla="val 7407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输出层</a:t>
            </a:r>
          </a:p>
        </p:txBody>
      </p:sp>
    </p:spTree>
    <p:extLst>
      <p:ext uri="{BB962C8B-B14F-4D97-AF65-F5344CB8AC3E}">
        <p14:creationId xmlns:p14="http://schemas.microsoft.com/office/powerpoint/2010/main" val="4097315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什么是深度学习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C30BA48-4E10-44A7-B329-EBCF5D8D7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749852"/>
              </p:ext>
            </p:extLst>
          </p:nvPr>
        </p:nvGraphicFramePr>
        <p:xfrm>
          <a:off x="1435101" y="1066969"/>
          <a:ext cx="4635497" cy="4724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C547240-C6FF-4FF6-839E-22A0EC8CC7BD}"/>
              </a:ext>
            </a:extLst>
          </p:cNvPr>
          <p:cNvSpPr txBox="1"/>
          <p:nvPr/>
        </p:nvSpPr>
        <p:spPr>
          <a:xfrm>
            <a:off x="6736223" y="3013500"/>
            <a:ext cx="5109091" cy="85523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深度学习是神经网络的一个大分支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深度学习的基本结构是深度神经网络</a:t>
            </a:r>
          </a:p>
        </p:txBody>
      </p:sp>
    </p:spTree>
    <p:extLst>
      <p:ext uri="{BB962C8B-B14F-4D97-AF65-F5344CB8AC3E}">
        <p14:creationId xmlns:p14="http://schemas.microsoft.com/office/powerpoint/2010/main" val="1094971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F2155BA-2B6A-4831-9AF2-BA2C31285B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6851904" cy="563338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“深度学习”这一概念由著名科学家</a:t>
            </a:r>
            <a:r>
              <a:rPr lang="en-US" altLang="zh-CN" dirty="0"/>
              <a:t>Geoffrey Hinton</a:t>
            </a:r>
            <a:r>
              <a:rPr lang="zh-CN" altLang="en-US" dirty="0"/>
              <a:t>等人在</a:t>
            </a:r>
            <a:r>
              <a:rPr lang="en-US" altLang="zh-CN" dirty="0"/>
              <a:t>2006</a:t>
            </a:r>
            <a:r>
              <a:rPr lang="zh-CN" altLang="en-US" dirty="0"/>
              <a:t>年</a:t>
            </a:r>
            <a:r>
              <a:rPr lang="en-US" altLang="zh-CN" dirty="0"/>
              <a:t>-2007</a:t>
            </a:r>
            <a:r>
              <a:rPr lang="zh-CN" altLang="en-US" dirty="0"/>
              <a:t>年</a:t>
            </a:r>
            <a:r>
              <a:rPr lang="en-US" altLang="zh-CN" dirty="0"/>
              <a:t>《Science》</a:t>
            </a:r>
            <a:r>
              <a:rPr lang="zh-CN" altLang="en-US" dirty="0"/>
              <a:t>等发表的文章被提出和兴起。</a:t>
            </a:r>
            <a:endParaRPr lang="en-US" altLang="zh-CN" dirty="0"/>
          </a:p>
          <a:p>
            <a:r>
              <a:rPr lang="zh-CN" altLang="en-US" dirty="0"/>
              <a:t>“深度学习”和“多层神经网络”没有太大的区别，只是为了把学术界的目光重新转移到神经网络上提出的新名词。</a:t>
            </a:r>
            <a:endParaRPr lang="en-US" altLang="zh-CN" dirty="0"/>
          </a:p>
          <a:p>
            <a:r>
              <a:rPr lang="zh-CN" altLang="en-US" dirty="0"/>
              <a:t>最近也有深度学习背景下产生的新技巧新设计，但是本质没有变化。</a:t>
            </a:r>
            <a:endParaRPr lang="en-US" altLang="zh-CN" dirty="0"/>
          </a:p>
          <a:p>
            <a:pPr lvl="1"/>
            <a:r>
              <a:rPr lang="zh-CN" altLang="en-US" dirty="0"/>
              <a:t>新的网络结构：</a:t>
            </a:r>
            <a:r>
              <a:rPr lang="en-US" altLang="zh-CN" dirty="0"/>
              <a:t>CNN</a:t>
            </a:r>
            <a:r>
              <a:rPr lang="zh-CN" altLang="en-US" dirty="0"/>
              <a:t>、</a:t>
            </a:r>
            <a:r>
              <a:rPr lang="en-US" altLang="zh-CN" dirty="0"/>
              <a:t>LSTM</a:t>
            </a:r>
            <a:r>
              <a:rPr lang="zh-CN" altLang="en-US" dirty="0"/>
              <a:t>、</a:t>
            </a:r>
            <a:r>
              <a:rPr lang="en-US" altLang="zh-CN" dirty="0" err="1"/>
              <a:t>ResNet</a:t>
            </a:r>
            <a:endParaRPr lang="en-US" altLang="zh-CN" dirty="0"/>
          </a:p>
          <a:p>
            <a:pPr lvl="1"/>
            <a:r>
              <a:rPr lang="zh-CN" altLang="en-US" dirty="0"/>
              <a:t>新的激活函数：</a:t>
            </a:r>
            <a:r>
              <a:rPr lang="en-US" altLang="zh-CN" dirty="0" err="1"/>
              <a:t>ReLU</a:t>
            </a:r>
            <a:endParaRPr lang="en-US" altLang="zh-CN" dirty="0"/>
          </a:p>
          <a:p>
            <a:pPr lvl="1"/>
            <a:r>
              <a:rPr lang="zh-CN" altLang="en-US" dirty="0"/>
              <a:t>新的权重初始化方法</a:t>
            </a:r>
            <a:endParaRPr lang="en-US" altLang="zh-CN" dirty="0"/>
          </a:p>
          <a:p>
            <a:pPr lvl="1"/>
            <a:r>
              <a:rPr lang="zh-CN" altLang="en-US" dirty="0"/>
              <a:t>新的防止过拟合方法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什么是深度学习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9352F6-17D5-4706-8C71-9DB7C9A3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154" y="1939977"/>
            <a:ext cx="1315302" cy="1851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DDFC49-2141-4A90-BFEE-1B536184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11" y="1398016"/>
            <a:ext cx="2179998" cy="29357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0457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1E3981-7E34-4011-B398-DA572475EA7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我们的假设任务：识别手写数字</a:t>
            </a:r>
          </a:p>
        </p:txBody>
      </p:sp>
      <p:sp>
        <p:nvSpPr>
          <p:cNvPr id="5" name="object 41">
            <a:extLst>
              <a:ext uri="{FF2B5EF4-FFF2-40B4-BE49-F238E27FC236}">
                <a16:creationId xmlns:a16="http://schemas.microsoft.com/office/drawing/2014/main" id="{D915E91C-7E18-4CEA-90FB-FF34465CD6B2}"/>
              </a:ext>
            </a:extLst>
          </p:cNvPr>
          <p:cNvSpPr/>
          <p:nvPr/>
        </p:nvSpPr>
        <p:spPr>
          <a:xfrm>
            <a:off x="2794253" y="1830028"/>
            <a:ext cx="6603493" cy="1770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35B4B6-302E-4F49-9E2C-E5F3353ED814}"/>
              </a:ext>
            </a:extLst>
          </p:cNvPr>
          <p:cNvSpPr txBox="1"/>
          <p:nvPr/>
        </p:nvSpPr>
        <p:spPr>
          <a:xfrm>
            <a:off x="3060192" y="3643996"/>
            <a:ext cx="11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16px*16px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4F883BF0-7A4F-40A8-B0FD-637F02EA99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320450"/>
              </p:ext>
            </p:extLst>
          </p:nvPr>
        </p:nvGraphicFramePr>
        <p:xfrm>
          <a:off x="1296415" y="4519676"/>
          <a:ext cx="9599168" cy="811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943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E46504-71C9-4C64-B227-E6D291DC839C}"/>
                  </a:ext>
                </a:extLst>
              </p:cNvPr>
              <p:cNvSpPr txBox="1"/>
              <p:nvPr/>
            </p:nvSpPr>
            <p:spPr>
              <a:xfrm>
                <a:off x="1968036" y="5620810"/>
                <a:ext cx="3877985" cy="868764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深度学习也是一种机器学习</a:t>
                </a:r>
                <a:endPara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同样的目标：寻找合适的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𝑓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E46504-71C9-4C64-B227-E6D291DC8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036" y="5620810"/>
                <a:ext cx="3877985" cy="868764"/>
              </a:xfrm>
              <a:prstGeom prst="rect">
                <a:avLst/>
              </a:prstGeom>
              <a:blipFill>
                <a:blip r:embed="rId2"/>
                <a:stretch>
                  <a:fillRect l="-2044" t="-6993" r="-1887" b="-13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2">
            <a:extLst>
              <a:ext uri="{FF2B5EF4-FFF2-40B4-BE49-F238E27FC236}">
                <a16:creationId xmlns:a16="http://schemas.microsoft.com/office/drawing/2014/main" id="{0F08549B-AB28-40F0-9E0A-A444581C4FCA}"/>
              </a:ext>
            </a:extLst>
          </p:cNvPr>
          <p:cNvSpPr txBox="1">
            <a:spLocks/>
          </p:cNvSpPr>
          <p:nvPr/>
        </p:nvSpPr>
        <p:spPr>
          <a:xfrm>
            <a:off x="571499" y="1254775"/>
            <a:ext cx="3877985" cy="594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marL="12700" algn="ctr">
              <a:lnSpc>
                <a:spcPts val="5015"/>
              </a:lnSpc>
              <a:spcBef>
                <a:spcPts val="105"/>
              </a:spcBef>
            </a:pPr>
            <a:r>
              <a:rPr lang="zh-CN" altLang="en-US" sz="2800" b="0" dirty="0">
                <a:latin typeface="+mj-lt"/>
                <a:ea typeface="黑体" pitchFamily="49" charset="-122"/>
              </a:rPr>
              <a:t>机器学习 ≈ 寻找一个函数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9F379-E199-47F8-AF26-53B32BFD2F65}"/>
              </a:ext>
            </a:extLst>
          </p:cNvPr>
          <p:cNvSpPr txBox="1"/>
          <p:nvPr/>
        </p:nvSpPr>
        <p:spPr>
          <a:xfrm>
            <a:off x="571500" y="2070224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语音识别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40552D-F2F4-4455-BF4D-B043B0338F76}"/>
                  </a:ext>
                </a:extLst>
              </p:cNvPr>
              <p:cNvSpPr txBox="1"/>
              <p:nvPr/>
            </p:nvSpPr>
            <p:spPr>
              <a:xfrm>
                <a:off x="2846969" y="2039446"/>
                <a:ext cx="64980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800" dirty="0"/>
                  <a:t>(                                        ) = “How are you?”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40552D-F2F4-4455-BF4D-B043B0338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69" y="2039446"/>
                <a:ext cx="6498061" cy="523220"/>
              </a:xfrm>
              <a:prstGeom prst="rect">
                <a:avLst/>
              </a:prstGeom>
              <a:blipFill>
                <a:blip r:embed="rId3"/>
                <a:stretch>
                  <a:fillRect t="-11765" r="-938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bject 14">
            <a:extLst>
              <a:ext uri="{FF2B5EF4-FFF2-40B4-BE49-F238E27FC236}">
                <a16:creationId xmlns:a16="http://schemas.microsoft.com/office/drawing/2014/main" id="{962AA0A2-15D5-4254-887F-D267890B4422}"/>
              </a:ext>
            </a:extLst>
          </p:cNvPr>
          <p:cNvSpPr/>
          <p:nvPr/>
        </p:nvSpPr>
        <p:spPr>
          <a:xfrm>
            <a:off x="3637975" y="2076449"/>
            <a:ext cx="2458024" cy="516636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BCCC3E-377A-4A87-88FE-3878B0BDC83C}"/>
              </a:ext>
            </a:extLst>
          </p:cNvPr>
          <p:cNvSpPr txBox="1"/>
          <p:nvPr/>
        </p:nvSpPr>
        <p:spPr>
          <a:xfrm>
            <a:off x="571500" y="2684289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BE31133-B97B-470A-9872-768EAC45A5A5}"/>
                  </a:ext>
                </a:extLst>
              </p:cNvPr>
              <p:cNvSpPr txBox="1"/>
              <p:nvPr/>
            </p:nvSpPr>
            <p:spPr>
              <a:xfrm>
                <a:off x="2846968" y="2653511"/>
                <a:ext cx="50050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800" dirty="0"/>
                  <a:t>(                                        ) = </a:t>
                </a:r>
                <a:r>
                  <a:rPr lang="zh-CN" altLang="en-US" sz="2800" dirty="0"/>
                  <a:t>“</a:t>
                </a:r>
                <a:r>
                  <a:rPr lang="en-US" altLang="zh-CN" sz="2800" dirty="0"/>
                  <a:t>Cat</a:t>
                </a:r>
                <a:r>
                  <a:rPr lang="zh-CN" altLang="en-US" sz="2800" dirty="0"/>
                  <a:t>”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BE31133-B97B-470A-9872-768EAC45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68" y="2653511"/>
                <a:ext cx="5005088" cy="523220"/>
              </a:xfrm>
              <a:prstGeom prst="rect">
                <a:avLst/>
              </a:prstGeom>
              <a:blipFill>
                <a:blip r:embed="rId5"/>
                <a:stretch>
                  <a:fillRect t="-10465" r="-1462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18">
            <a:extLst>
              <a:ext uri="{FF2B5EF4-FFF2-40B4-BE49-F238E27FC236}">
                <a16:creationId xmlns:a16="http://schemas.microsoft.com/office/drawing/2014/main" id="{77C4BD2A-8242-426A-AB24-913EE7CD7418}"/>
              </a:ext>
            </a:extLst>
          </p:cNvPr>
          <p:cNvSpPr/>
          <p:nvPr/>
        </p:nvSpPr>
        <p:spPr>
          <a:xfrm>
            <a:off x="4424171" y="2646762"/>
            <a:ext cx="880873" cy="662942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1CB1C3-ADA5-41C6-B60E-EF2B08364BF1}"/>
              </a:ext>
            </a:extLst>
          </p:cNvPr>
          <p:cNvSpPr txBox="1"/>
          <p:nvPr/>
        </p:nvSpPr>
        <p:spPr>
          <a:xfrm>
            <a:off x="571500" y="3656759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下围棋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316B806-60DC-4310-8031-08B683252F0F}"/>
                  </a:ext>
                </a:extLst>
              </p:cNvPr>
              <p:cNvSpPr txBox="1"/>
              <p:nvPr/>
            </p:nvSpPr>
            <p:spPr>
              <a:xfrm>
                <a:off x="2846969" y="3625981"/>
                <a:ext cx="80290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800" dirty="0"/>
                  <a:t>(                                        ) = </a:t>
                </a:r>
                <a:r>
                  <a:rPr lang="zh-CN" altLang="en-US" sz="2800" dirty="0"/>
                  <a:t>“</a:t>
                </a:r>
                <a:r>
                  <a:rPr lang="en-US" altLang="zh-CN" sz="2800" dirty="0"/>
                  <a:t>5-5</a:t>
                </a:r>
                <a:r>
                  <a:rPr lang="zh-CN" altLang="en-US" sz="2800" dirty="0"/>
                  <a:t>”（下一步落子处）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316B806-60DC-4310-8031-08B683252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69" y="3625981"/>
                <a:ext cx="8029057" cy="523220"/>
              </a:xfrm>
              <a:prstGeom prst="rect">
                <a:avLst/>
              </a:prstGeom>
              <a:blipFill>
                <a:blip r:embed="rId7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bject 15">
            <a:extLst>
              <a:ext uri="{FF2B5EF4-FFF2-40B4-BE49-F238E27FC236}">
                <a16:creationId xmlns:a16="http://schemas.microsoft.com/office/drawing/2014/main" id="{1246E900-C61B-4B97-B0B8-A64C4A85670B}"/>
              </a:ext>
            </a:extLst>
          </p:cNvPr>
          <p:cNvSpPr/>
          <p:nvPr/>
        </p:nvSpPr>
        <p:spPr>
          <a:xfrm>
            <a:off x="4292345" y="3601597"/>
            <a:ext cx="1144524" cy="858012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12050E-B612-434F-A4D8-8255DF0243EF}"/>
              </a:ext>
            </a:extLst>
          </p:cNvPr>
          <p:cNvSpPr txBox="1"/>
          <p:nvPr/>
        </p:nvSpPr>
        <p:spPr>
          <a:xfrm>
            <a:off x="571500" y="4629229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对话系统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771E777-A2E0-4546-921A-579BC63CA780}"/>
                  </a:ext>
                </a:extLst>
              </p:cNvPr>
              <p:cNvSpPr txBox="1"/>
              <p:nvPr/>
            </p:nvSpPr>
            <p:spPr>
              <a:xfrm>
                <a:off x="2846968" y="4563093"/>
                <a:ext cx="8082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800" dirty="0"/>
                  <a:t>(                 “Hi”                ) = </a:t>
                </a:r>
                <a:r>
                  <a:rPr lang="zh-CN" altLang="en-US" sz="2800" dirty="0"/>
                  <a:t>“</a:t>
                </a:r>
                <a:r>
                  <a:rPr lang="en-US" altLang="zh-CN" sz="2800" dirty="0"/>
                  <a:t>Hello!</a:t>
                </a:r>
                <a:r>
                  <a:rPr lang="zh-CN" altLang="en-US" sz="2800" dirty="0"/>
                  <a:t>”（系统的回答）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771E777-A2E0-4546-921A-579BC63C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68" y="4563093"/>
                <a:ext cx="8082277" cy="523220"/>
              </a:xfrm>
              <a:prstGeom prst="rect">
                <a:avLst/>
              </a:prstGeom>
              <a:blipFill>
                <a:blip r:embed="rId9"/>
                <a:stretch>
                  <a:fillRect t="-14118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参数学习</a:t>
            </a:r>
          </a:p>
        </p:txBody>
      </p:sp>
    </p:spTree>
    <p:extLst>
      <p:ext uri="{BB962C8B-B14F-4D97-AF65-F5344CB8AC3E}">
        <p14:creationId xmlns:p14="http://schemas.microsoft.com/office/powerpoint/2010/main" val="153004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参数学习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A9F6C-3A25-4F31-A10B-680E231C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49310"/>
            <a:ext cx="5748622" cy="31985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BA5EFE-CC8E-46B7-BD55-115A898DA0E1}"/>
              </a:ext>
            </a:extLst>
          </p:cNvPr>
          <p:cNvSpPr txBox="1"/>
          <p:nvPr/>
        </p:nvSpPr>
        <p:spPr>
          <a:xfrm>
            <a:off x="1301634" y="479866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分类问题</a:t>
            </a:r>
            <a:r>
              <a:rPr lang="zh-CN" altLang="en-US" sz="2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的前馈神经网络的一般结构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C8C3CC-B51C-428B-B70C-9F1C711B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941" y="1716579"/>
            <a:ext cx="5554837" cy="27213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FA10916-79C5-41F0-BD60-C8A647F3F0A1}"/>
              </a:ext>
            </a:extLst>
          </p:cNvPr>
          <p:cNvSpPr txBox="1"/>
          <p:nvPr/>
        </p:nvSpPr>
        <p:spPr>
          <a:xfrm>
            <a:off x="6961605" y="4797552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回归问题</a:t>
            </a:r>
            <a:r>
              <a:rPr lang="zh-CN" altLang="en-US" sz="2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的前馈神经网络的一般结构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9C6D3BE-BF2D-4DA1-B24B-8EDA4458ACD3}"/>
              </a:ext>
            </a:extLst>
          </p:cNvPr>
          <p:cNvCxnSpPr/>
          <p:nvPr/>
        </p:nvCxnSpPr>
        <p:spPr>
          <a:xfrm>
            <a:off x="6349172" y="1011936"/>
            <a:ext cx="0" cy="47670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5EC5026D-34B8-4B18-8358-5D1839749668}"/>
              </a:ext>
            </a:extLst>
          </p:cNvPr>
          <p:cNvSpPr/>
          <p:nvPr/>
        </p:nvSpPr>
        <p:spPr>
          <a:xfrm>
            <a:off x="4684643" y="867440"/>
            <a:ext cx="914400" cy="631061"/>
          </a:xfrm>
          <a:prstGeom prst="wedgeRectCallout">
            <a:avLst>
              <a:gd name="adj1" fmla="val -36833"/>
              <a:gd name="adj2" fmla="val 7407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输出层节点多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9D2362E2-E1F0-4DAA-886B-13736C922699}"/>
              </a:ext>
            </a:extLst>
          </p:cNvPr>
          <p:cNvSpPr/>
          <p:nvPr/>
        </p:nvSpPr>
        <p:spPr>
          <a:xfrm>
            <a:off x="10943710" y="4015483"/>
            <a:ext cx="1103492" cy="631061"/>
          </a:xfrm>
          <a:prstGeom prst="wedgeRectCallout">
            <a:avLst>
              <a:gd name="adj1" fmla="val 1837"/>
              <a:gd name="adj2" fmla="val -8048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输出层</a:t>
            </a:r>
            <a:endParaRPr lang="en-US" altLang="zh-CN" dirty="0"/>
          </a:p>
          <a:p>
            <a:pPr algn="ctr"/>
            <a:r>
              <a:rPr lang="en-US" altLang="zh-CN" dirty="0"/>
              <a:t>1</a:t>
            </a:r>
            <a:r>
              <a:rPr lang="zh-CN" altLang="en-US" dirty="0"/>
              <a:t>个节点</a:t>
            </a:r>
          </a:p>
        </p:txBody>
      </p:sp>
    </p:spTree>
    <p:extLst>
      <p:ext uri="{BB962C8B-B14F-4D97-AF65-F5344CB8AC3E}">
        <p14:creationId xmlns:p14="http://schemas.microsoft.com/office/powerpoint/2010/main" val="279003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AlphaGo</a:t>
            </a:r>
            <a:endParaRPr lang="zh-CN" altLang="en-US" dirty="0"/>
          </a:p>
        </p:txBody>
      </p:sp>
      <p:pic>
        <p:nvPicPr>
          <p:cNvPr id="6146" name="Picture 2" descr="木遙：AlphaGo離圍棋之神還有多遠？｜評論｜端傳媒Initium Media">
            <a:extLst>
              <a:ext uri="{FF2B5EF4-FFF2-40B4-BE49-F238E27FC236}">
                <a16:creationId xmlns:a16="http://schemas.microsoft.com/office/drawing/2014/main" id="{AA546308-4043-4350-B4A5-D7B70C833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260" y="1417320"/>
            <a:ext cx="4411980" cy="29413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6EF23D-66AB-4F03-971E-B4FBC3EDF136}"/>
              </a:ext>
            </a:extLst>
          </p:cNvPr>
          <p:cNvSpPr txBox="1"/>
          <p:nvPr/>
        </p:nvSpPr>
        <p:spPr>
          <a:xfrm>
            <a:off x="571500" y="1193195"/>
            <a:ext cx="6755892" cy="447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2016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月，</a:t>
            </a: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AlphaGo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挑战世界冠军韩国职业九段棋手李世石。</a:t>
            </a: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AlphaGo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使用谷歌位于美国的云计算服务器，并通过光缆网络连接到韩国。</a:t>
            </a: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对弈结果为</a:t>
            </a: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AlphaGo 4:1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战胜了李世石。这次比赛在网络上引发了人们对此次比赛和人工智能的广泛讨论。</a:t>
            </a: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专业术语上来说，</a:t>
            </a: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AlphaGo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的做法是使用了</a:t>
            </a: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蒙特卡洛树搜索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与</a:t>
            </a: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两个深度神经网络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相结合的方法，其中一个是以估值网络来评估大量的选点，而以走棋网络来选择落子。在这种设计下，电脑可以结合树状图的长远推断，又可像人类的大脑一样自发学习进行直觉训练，以提高下棋实力。</a:t>
            </a:r>
          </a:p>
        </p:txBody>
      </p:sp>
    </p:spTree>
    <p:extLst>
      <p:ext uri="{BB962C8B-B14F-4D97-AF65-F5344CB8AC3E}">
        <p14:creationId xmlns:p14="http://schemas.microsoft.com/office/powerpoint/2010/main" val="18862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参数学习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A9F6C-3A25-4F31-A10B-680E231C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72" y="1544892"/>
            <a:ext cx="6105093" cy="3396888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DE9C7D4-1C98-418E-B223-CA9607A2A69E}"/>
              </a:ext>
            </a:extLst>
          </p:cNvPr>
          <p:cNvSpPr/>
          <p:nvPr/>
        </p:nvSpPr>
        <p:spPr>
          <a:xfrm>
            <a:off x="1191820" y="2398081"/>
            <a:ext cx="1583804" cy="1685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9B4BF-268F-4605-AD2F-2C9C46234E6A}"/>
              </a:ext>
            </a:extLst>
          </p:cNvPr>
          <p:cNvSpPr txBox="1"/>
          <p:nvPr/>
        </p:nvSpPr>
        <p:spPr>
          <a:xfrm>
            <a:off x="8433676" y="3659651"/>
            <a:ext cx="5325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zh-CN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076A5C6-8617-4564-A6D0-3FB4AA6A1C69}"/>
                  </a:ext>
                </a:extLst>
              </p:cNvPr>
              <p:cNvSpPr txBox="1"/>
              <p:nvPr/>
            </p:nvSpPr>
            <p:spPr>
              <a:xfrm>
                <a:off x="3230481" y="3806156"/>
                <a:ext cx="476990" cy="276999"/>
              </a:xfrm>
              <a:prstGeom prst="rect">
                <a:avLst/>
              </a:prstGeom>
              <a:solidFill>
                <a:srgbClr val="FFD47E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076A5C6-8617-4564-A6D0-3FB4AA6A1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481" y="3806156"/>
                <a:ext cx="476990" cy="276999"/>
              </a:xfrm>
              <a:prstGeom prst="rect">
                <a:avLst/>
              </a:prstGeom>
              <a:blipFill>
                <a:blip r:embed="rId4"/>
                <a:stretch>
                  <a:fillRect l="-6410" r="-641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33E471F6-5678-4B4C-A89C-BDAA07548556}"/>
              </a:ext>
            </a:extLst>
          </p:cNvPr>
          <p:cNvSpPr/>
          <p:nvPr/>
        </p:nvSpPr>
        <p:spPr>
          <a:xfrm>
            <a:off x="9112965" y="1728596"/>
            <a:ext cx="921372" cy="26708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bject 45">
            <a:extLst>
              <a:ext uri="{FF2B5EF4-FFF2-40B4-BE49-F238E27FC236}">
                <a16:creationId xmlns:a16="http://schemas.microsoft.com/office/drawing/2014/main" id="{A3DAFF87-44A0-42B2-8E3C-FF88160C68A7}"/>
              </a:ext>
            </a:extLst>
          </p:cNvPr>
          <p:cNvSpPr/>
          <p:nvPr/>
        </p:nvSpPr>
        <p:spPr>
          <a:xfrm>
            <a:off x="1239252" y="1837561"/>
            <a:ext cx="1943101" cy="620482"/>
          </a:xfrm>
          <a:custGeom>
            <a:avLst/>
            <a:gdLst/>
            <a:ahLst/>
            <a:cxnLst/>
            <a:rect l="l" t="t" r="r" b="b"/>
            <a:pathLst>
              <a:path w="2463165" h="391160">
                <a:moveTo>
                  <a:pt x="1101077" y="0"/>
                </a:moveTo>
                <a:lnTo>
                  <a:pt x="1059675" y="508"/>
                </a:lnTo>
                <a:lnTo>
                  <a:pt x="1018908" y="1650"/>
                </a:lnTo>
                <a:lnTo>
                  <a:pt x="979030" y="3556"/>
                </a:lnTo>
                <a:lnTo>
                  <a:pt x="939914" y="6096"/>
                </a:lnTo>
                <a:lnTo>
                  <a:pt x="901700" y="9525"/>
                </a:lnTo>
                <a:lnTo>
                  <a:pt x="827633" y="18541"/>
                </a:lnTo>
                <a:lnTo>
                  <a:pt x="756716" y="30480"/>
                </a:lnTo>
                <a:lnTo>
                  <a:pt x="688759" y="44831"/>
                </a:lnTo>
                <a:lnTo>
                  <a:pt x="623455" y="61849"/>
                </a:lnTo>
                <a:lnTo>
                  <a:pt x="560717" y="80899"/>
                </a:lnTo>
                <a:lnTo>
                  <a:pt x="470827" y="113284"/>
                </a:lnTo>
                <a:lnTo>
                  <a:pt x="413397" y="137160"/>
                </a:lnTo>
                <a:lnTo>
                  <a:pt x="357733" y="162560"/>
                </a:lnTo>
                <a:lnTo>
                  <a:pt x="303631" y="189230"/>
                </a:lnTo>
                <a:lnTo>
                  <a:pt x="250926" y="217170"/>
                </a:lnTo>
                <a:lnTo>
                  <a:pt x="199326" y="245872"/>
                </a:lnTo>
                <a:lnTo>
                  <a:pt x="148628" y="275336"/>
                </a:lnTo>
                <a:lnTo>
                  <a:pt x="98653" y="305435"/>
                </a:lnTo>
                <a:lnTo>
                  <a:pt x="0" y="366395"/>
                </a:lnTo>
                <a:lnTo>
                  <a:pt x="15214" y="391033"/>
                </a:lnTo>
                <a:lnTo>
                  <a:pt x="113791" y="330200"/>
                </a:lnTo>
                <a:lnTo>
                  <a:pt x="163474" y="300227"/>
                </a:lnTo>
                <a:lnTo>
                  <a:pt x="213561" y="271018"/>
                </a:lnTo>
                <a:lnTo>
                  <a:pt x="264871" y="242443"/>
                </a:lnTo>
                <a:lnTo>
                  <a:pt x="265082" y="242443"/>
                </a:lnTo>
                <a:lnTo>
                  <a:pt x="316991" y="214884"/>
                </a:lnTo>
                <a:lnTo>
                  <a:pt x="317137" y="214884"/>
                </a:lnTo>
                <a:lnTo>
                  <a:pt x="370344" y="188595"/>
                </a:lnTo>
                <a:lnTo>
                  <a:pt x="370496" y="188595"/>
                </a:lnTo>
                <a:lnTo>
                  <a:pt x="424904" y="163830"/>
                </a:lnTo>
                <a:lnTo>
                  <a:pt x="424751" y="163830"/>
                </a:lnTo>
                <a:lnTo>
                  <a:pt x="481710" y="140081"/>
                </a:lnTo>
                <a:lnTo>
                  <a:pt x="481874" y="140081"/>
                </a:lnTo>
                <a:lnTo>
                  <a:pt x="539712" y="118618"/>
                </a:lnTo>
                <a:lnTo>
                  <a:pt x="569836" y="108458"/>
                </a:lnTo>
                <a:lnTo>
                  <a:pt x="569544" y="108458"/>
                </a:lnTo>
                <a:lnTo>
                  <a:pt x="600405" y="98806"/>
                </a:lnTo>
                <a:lnTo>
                  <a:pt x="600151" y="98806"/>
                </a:lnTo>
                <a:lnTo>
                  <a:pt x="631494" y="89662"/>
                </a:lnTo>
                <a:lnTo>
                  <a:pt x="631190" y="89662"/>
                </a:lnTo>
                <a:lnTo>
                  <a:pt x="663194" y="81025"/>
                </a:lnTo>
                <a:lnTo>
                  <a:pt x="663399" y="81025"/>
                </a:lnTo>
                <a:lnTo>
                  <a:pt x="695553" y="73025"/>
                </a:lnTo>
                <a:lnTo>
                  <a:pt x="695788" y="73025"/>
                </a:lnTo>
                <a:lnTo>
                  <a:pt x="728560" y="65659"/>
                </a:lnTo>
                <a:lnTo>
                  <a:pt x="728268" y="65659"/>
                </a:lnTo>
                <a:lnTo>
                  <a:pt x="762279" y="58800"/>
                </a:lnTo>
                <a:lnTo>
                  <a:pt x="762658" y="58800"/>
                </a:lnTo>
                <a:lnTo>
                  <a:pt x="796721" y="52705"/>
                </a:lnTo>
                <a:lnTo>
                  <a:pt x="797232" y="52705"/>
                </a:lnTo>
                <a:lnTo>
                  <a:pt x="831976" y="47116"/>
                </a:lnTo>
                <a:lnTo>
                  <a:pt x="832550" y="47116"/>
                </a:lnTo>
                <a:lnTo>
                  <a:pt x="867879" y="42418"/>
                </a:lnTo>
                <a:lnTo>
                  <a:pt x="868751" y="42418"/>
                </a:lnTo>
                <a:lnTo>
                  <a:pt x="904773" y="38353"/>
                </a:lnTo>
                <a:lnTo>
                  <a:pt x="904417" y="38353"/>
                </a:lnTo>
                <a:lnTo>
                  <a:pt x="942327" y="35051"/>
                </a:lnTo>
                <a:lnTo>
                  <a:pt x="942073" y="35051"/>
                </a:lnTo>
                <a:lnTo>
                  <a:pt x="980808" y="32385"/>
                </a:lnTo>
                <a:lnTo>
                  <a:pt x="983195" y="32385"/>
                </a:lnTo>
                <a:lnTo>
                  <a:pt x="1020178" y="30607"/>
                </a:lnTo>
                <a:lnTo>
                  <a:pt x="1019797" y="30607"/>
                </a:lnTo>
                <a:lnTo>
                  <a:pt x="1060310" y="29463"/>
                </a:lnTo>
                <a:lnTo>
                  <a:pt x="1060056" y="29463"/>
                </a:lnTo>
                <a:lnTo>
                  <a:pt x="1101120" y="28957"/>
                </a:lnTo>
                <a:lnTo>
                  <a:pt x="1554028" y="28956"/>
                </a:lnTo>
                <a:lnTo>
                  <a:pt x="1551927" y="28701"/>
                </a:lnTo>
                <a:lnTo>
                  <a:pt x="1457058" y="18796"/>
                </a:lnTo>
                <a:lnTo>
                  <a:pt x="1364348" y="10668"/>
                </a:lnTo>
                <a:lnTo>
                  <a:pt x="1318882" y="7493"/>
                </a:lnTo>
                <a:lnTo>
                  <a:pt x="1273924" y="4825"/>
                </a:lnTo>
                <a:lnTo>
                  <a:pt x="1229728" y="2666"/>
                </a:lnTo>
                <a:lnTo>
                  <a:pt x="1186167" y="1143"/>
                </a:lnTo>
                <a:lnTo>
                  <a:pt x="1143241" y="253"/>
                </a:lnTo>
                <a:lnTo>
                  <a:pt x="1101077" y="0"/>
                </a:lnTo>
                <a:close/>
              </a:path>
              <a:path w="2463165" h="391160">
                <a:moveTo>
                  <a:pt x="163514" y="300227"/>
                </a:moveTo>
                <a:lnTo>
                  <a:pt x="163296" y="300355"/>
                </a:lnTo>
                <a:lnTo>
                  <a:pt x="163514" y="300227"/>
                </a:lnTo>
                <a:close/>
              </a:path>
              <a:path w="2463165" h="391160">
                <a:moveTo>
                  <a:pt x="213779" y="270890"/>
                </a:moveTo>
                <a:lnTo>
                  <a:pt x="213525" y="271018"/>
                </a:lnTo>
                <a:lnTo>
                  <a:pt x="213779" y="270890"/>
                </a:lnTo>
                <a:close/>
              </a:path>
              <a:path w="2463165" h="391160">
                <a:moveTo>
                  <a:pt x="265082" y="242443"/>
                </a:moveTo>
                <a:lnTo>
                  <a:pt x="264871" y="242443"/>
                </a:lnTo>
                <a:lnTo>
                  <a:pt x="264604" y="242697"/>
                </a:lnTo>
                <a:lnTo>
                  <a:pt x="265082" y="242443"/>
                </a:lnTo>
                <a:close/>
              </a:path>
              <a:path w="2463165" h="391160">
                <a:moveTo>
                  <a:pt x="317137" y="214884"/>
                </a:moveTo>
                <a:lnTo>
                  <a:pt x="316991" y="214884"/>
                </a:lnTo>
                <a:lnTo>
                  <a:pt x="316623" y="215137"/>
                </a:lnTo>
                <a:lnTo>
                  <a:pt x="317137" y="214884"/>
                </a:lnTo>
                <a:close/>
              </a:path>
              <a:path w="2463165" h="391160">
                <a:moveTo>
                  <a:pt x="2374722" y="186451"/>
                </a:moveTo>
                <a:lnTo>
                  <a:pt x="2369680" y="215011"/>
                </a:lnTo>
                <a:lnTo>
                  <a:pt x="2457220" y="188975"/>
                </a:lnTo>
                <a:lnTo>
                  <a:pt x="2388984" y="188975"/>
                </a:lnTo>
                <a:lnTo>
                  <a:pt x="2374722" y="186451"/>
                </a:lnTo>
                <a:close/>
              </a:path>
              <a:path w="2463165" h="391160">
                <a:moveTo>
                  <a:pt x="2379768" y="157872"/>
                </a:moveTo>
                <a:lnTo>
                  <a:pt x="2374722" y="186451"/>
                </a:lnTo>
                <a:lnTo>
                  <a:pt x="2388984" y="188975"/>
                </a:lnTo>
                <a:lnTo>
                  <a:pt x="2394064" y="160400"/>
                </a:lnTo>
                <a:lnTo>
                  <a:pt x="2379768" y="157872"/>
                </a:lnTo>
                <a:close/>
              </a:path>
              <a:path w="2463165" h="391160">
                <a:moveTo>
                  <a:pt x="2384793" y="129412"/>
                </a:moveTo>
                <a:lnTo>
                  <a:pt x="2379768" y="157872"/>
                </a:lnTo>
                <a:lnTo>
                  <a:pt x="2394064" y="160400"/>
                </a:lnTo>
                <a:lnTo>
                  <a:pt x="2388984" y="188975"/>
                </a:lnTo>
                <a:lnTo>
                  <a:pt x="2457220" y="188975"/>
                </a:lnTo>
                <a:lnTo>
                  <a:pt x="2462771" y="187325"/>
                </a:lnTo>
                <a:lnTo>
                  <a:pt x="2384793" y="129412"/>
                </a:lnTo>
                <a:close/>
              </a:path>
              <a:path w="2463165" h="391160">
                <a:moveTo>
                  <a:pt x="370496" y="188595"/>
                </a:moveTo>
                <a:lnTo>
                  <a:pt x="370344" y="188595"/>
                </a:lnTo>
                <a:lnTo>
                  <a:pt x="369938" y="188849"/>
                </a:lnTo>
                <a:lnTo>
                  <a:pt x="370496" y="188595"/>
                </a:lnTo>
                <a:close/>
              </a:path>
              <a:path w="2463165" h="391160">
                <a:moveTo>
                  <a:pt x="1701572" y="47498"/>
                </a:moveTo>
                <a:lnTo>
                  <a:pt x="1454137" y="47498"/>
                </a:lnTo>
                <a:lnTo>
                  <a:pt x="1548752" y="57403"/>
                </a:lnTo>
                <a:lnTo>
                  <a:pt x="1548498" y="57403"/>
                </a:lnTo>
                <a:lnTo>
                  <a:pt x="1645018" y="69087"/>
                </a:lnTo>
                <a:lnTo>
                  <a:pt x="1644891" y="69087"/>
                </a:lnTo>
                <a:lnTo>
                  <a:pt x="1743062" y="82296"/>
                </a:lnTo>
                <a:lnTo>
                  <a:pt x="1742935" y="82296"/>
                </a:lnTo>
                <a:lnTo>
                  <a:pt x="1842630" y="96774"/>
                </a:lnTo>
                <a:lnTo>
                  <a:pt x="2045576" y="129159"/>
                </a:lnTo>
                <a:lnTo>
                  <a:pt x="2045449" y="129159"/>
                </a:lnTo>
                <a:lnTo>
                  <a:pt x="2148446" y="146558"/>
                </a:lnTo>
                <a:lnTo>
                  <a:pt x="2374722" y="186451"/>
                </a:lnTo>
                <a:lnTo>
                  <a:pt x="2379768" y="157872"/>
                </a:lnTo>
                <a:lnTo>
                  <a:pt x="2050275" y="100584"/>
                </a:lnTo>
                <a:lnTo>
                  <a:pt x="1846821" y="68199"/>
                </a:lnTo>
                <a:lnTo>
                  <a:pt x="1746999" y="53594"/>
                </a:lnTo>
                <a:lnTo>
                  <a:pt x="1701572" y="47498"/>
                </a:lnTo>
                <a:close/>
              </a:path>
              <a:path w="2463165" h="391160">
                <a:moveTo>
                  <a:pt x="425183" y="163702"/>
                </a:moveTo>
                <a:lnTo>
                  <a:pt x="424751" y="163830"/>
                </a:lnTo>
                <a:lnTo>
                  <a:pt x="424904" y="163830"/>
                </a:lnTo>
                <a:lnTo>
                  <a:pt x="425183" y="163702"/>
                </a:lnTo>
                <a:close/>
              </a:path>
              <a:path w="2463165" h="391160">
                <a:moveTo>
                  <a:pt x="481874" y="140081"/>
                </a:moveTo>
                <a:lnTo>
                  <a:pt x="481710" y="140081"/>
                </a:lnTo>
                <a:lnTo>
                  <a:pt x="481190" y="140335"/>
                </a:lnTo>
                <a:lnTo>
                  <a:pt x="481874" y="140081"/>
                </a:lnTo>
                <a:close/>
              </a:path>
              <a:path w="2463165" h="391160">
                <a:moveTo>
                  <a:pt x="540054" y="118490"/>
                </a:moveTo>
                <a:lnTo>
                  <a:pt x="539635" y="118618"/>
                </a:lnTo>
                <a:lnTo>
                  <a:pt x="540054" y="118490"/>
                </a:lnTo>
                <a:close/>
              </a:path>
              <a:path w="2463165" h="391160">
                <a:moveTo>
                  <a:pt x="663399" y="81025"/>
                </a:moveTo>
                <a:lnTo>
                  <a:pt x="663194" y="81025"/>
                </a:lnTo>
                <a:lnTo>
                  <a:pt x="662889" y="81152"/>
                </a:lnTo>
                <a:lnTo>
                  <a:pt x="663399" y="81025"/>
                </a:lnTo>
                <a:close/>
              </a:path>
              <a:path w="2463165" h="391160">
                <a:moveTo>
                  <a:pt x="695788" y="73025"/>
                </a:moveTo>
                <a:lnTo>
                  <a:pt x="695553" y="73025"/>
                </a:lnTo>
                <a:lnTo>
                  <a:pt x="695223" y="73151"/>
                </a:lnTo>
                <a:lnTo>
                  <a:pt x="695788" y="73025"/>
                </a:lnTo>
                <a:close/>
              </a:path>
              <a:path w="2463165" h="391160">
                <a:moveTo>
                  <a:pt x="762658" y="58800"/>
                </a:moveTo>
                <a:lnTo>
                  <a:pt x="762279" y="58800"/>
                </a:lnTo>
                <a:lnTo>
                  <a:pt x="761949" y="58927"/>
                </a:lnTo>
                <a:lnTo>
                  <a:pt x="762658" y="58800"/>
                </a:lnTo>
                <a:close/>
              </a:path>
              <a:path w="2463165" h="391160">
                <a:moveTo>
                  <a:pt x="797232" y="52705"/>
                </a:moveTo>
                <a:lnTo>
                  <a:pt x="796721" y="52705"/>
                </a:lnTo>
                <a:lnTo>
                  <a:pt x="796442" y="52832"/>
                </a:lnTo>
                <a:lnTo>
                  <a:pt x="797232" y="52705"/>
                </a:lnTo>
                <a:close/>
              </a:path>
              <a:path w="2463165" h="391160">
                <a:moveTo>
                  <a:pt x="1554028" y="28956"/>
                </a:moveTo>
                <a:lnTo>
                  <a:pt x="1101120" y="28957"/>
                </a:lnTo>
                <a:lnTo>
                  <a:pt x="1142987" y="29210"/>
                </a:lnTo>
                <a:lnTo>
                  <a:pt x="1142733" y="29210"/>
                </a:lnTo>
                <a:lnTo>
                  <a:pt x="1185405" y="30099"/>
                </a:lnTo>
                <a:lnTo>
                  <a:pt x="1185278" y="30099"/>
                </a:lnTo>
                <a:lnTo>
                  <a:pt x="1228712" y="31623"/>
                </a:lnTo>
                <a:lnTo>
                  <a:pt x="1228458" y="31623"/>
                </a:lnTo>
                <a:lnTo>
                  <a:pt x="1272527" y="33655"/>
                </a:lnTo>
                <a:lnTo>
                  <a:pt x="1272273" y="33655"/>
                </a:lnTo>
                <a:lnTo>
                  <a:pt x="1317104" y="36322"/>
                </a:lnTo>
                <a:lnTo>
                  <a:pt x="1362316" y="39624"/>
                </a:lnTo>
                <a:lnTo>
                  <a:pt x="1408036" y="43307"/>
                </a:lnTo>
                <a:lnTo>
                  <a:pt x="1454391" y="47625"/>
                </a:lnTo>
                <a:lnTo>
                  <a:pt x="1454137" y="47498"/>
                </a:lnTo>
                <a:lnTo>
                  <a:pt x="1701572" y="47498"/>
                </a:lnTo>
                <a:lnTo>
                  <a:pt x="1648574" y="40386"/>
                </a:lnTo>
                <a:lnTo>
                  <a:pt x="1554028" y="28956"/>
                </a:lnTo>
                <a:close/>
              </a:path>
              <a:path w="2463165" h="391160">
                <a:moveTo>
                  <a:pt x="832550" y="47116"/>
                </a:moveTo>
                <a:lnTo>
                  <a:pt x="831976" y="47116"/>
                </a:lnTo>
                <a:lnTo>
                  <a:pt x="831596" y="47244"/>
                </a:lnTo>
                <a:lnTo>
                  <a:pt x="832550" y="47116"/>
                </a:lnTo>
                <a:close/>
              </a:path>
              <a:path w="2463165" h="391160">
                <a:moveTo>
                  <a:pt x="868751" y="42418"/>
                </a:moveTo>
                <a:lnTo>
                  <a:pt x="867879" y="42418"/>
                </a:lnTo>
                <a:lnTo>
                  <a:pt x="867625" y="42545"/>
                </a:lnTo>
                <a:lnTo>
                  <a:pt x="868751" y="42418"/>
                </a:lnTo>
                <a:close/>
              </a:path>
              <a:path w="2463165" h="391160">
                <a:moveTo>
                  <a:pt x="983195" y="32385"/>
                </a:moveTo>
                <a:lnTo>
                  <a:pt x="980808" y="32385"/>
                </a:lnTo>
                <a:lnTo>
                  <a:pt x="980554" y="32512"/>
                </a:lnTo>
                <a:lnTo>
                  <a:pt x="983195" y="3238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7">
            <a:extLst>
              <a:ext uri="{FF2B5EF4-FFF2-40B4-BE49-F238E27FC236}">
                <a16:creationId xmlns:a16="http://schemas.microsoft.com/office/drawing/2014/main" id="{0B014806-8FE8-40CF-9413-08C87FE52B28}"/>
              </a:ext>
            </a:extLst>
          </p:cNvPr>
          <p:cNvSpPr/>
          <p:nvPr/>
        </p:nvSpPr>
        <p:spPr>
          <a:xfrm>
            <a:off x="2683019" y="4025671"/>
            <a:ext cx="569595" cy="191290"/>
          </a:xfrm>
          <a:custGeom>
            <a:avLst/>
            <a:gdLst/>
            <a:ahLst/>
            <a:cxnLst/>
            <a:rect l="l" t="t" r="r" b="b"/>
            <a:pathLst>
              <a:path w="569594" h="286385">
                <a:moveTo>
                  <a:pt x="28701" y="0"/>
                </a:moveTo>
                <a:lnTo>
                  <a:pt x="0" y="3556"/>
                </a:lnTo>
                <a:lnTo>
                  <a:pt x="5587" y="50291"/>
                </a:lnTo>
                <a:lnTo>
                  <a:pt x="8635" y="73532"/>
                </a:lnTo>
                <a:lnTo>
                  <a:pt x="16128" y="118490"/>
                </a:lnTo>
                <a:lnTo>
                  <a:pt x="26034" y="160781"/>
                </a:lnTo>
                <a:lnTo>
                  <a:pt x="39496" y="199262"/>
                </a:lnTo>
                <a:lnTo>
                  <a:pt x="57784" y="232917"/>
                </a:lnTo>
                <a:lnTo>
                  <a:pt x="97408" y="270382"/>
                </a:lnTo>
                <a:lnTo>
                  <a:pt x="133222" y="283590"/>
                </a:lnTo>
                <a:lnTo>
                  <a:pt x="164210" y="286003"/>
                </a:lnTo>
                <a:lnTo>
                  <a:pt x="175259" y="285622"/>
                </a:lnTo>
                <a:lnTo>
                  <a:pt x="221995" y="278256"/>
                </a:lnTo>
                <a:lnTo>
                  <a:pt x="273431" y="263270"/>
                </a:lnTo>
                <a:lnTo>
                  <a:pt x="290584" y="257047"/>
                </a:lnTo>
                <a:lnTo>
                  <a:pt x="155246" y="257041"/>
                </a:lnTo>
                <a:lnTo>
                  <a:pt x="147595" y="256412"/>
                </a:lnTo>
                <a:lnTo>
                  <a:pt x="146938" y="256412"/>
                </a:lnTo>
                <a:lnTo>
                  <a:pt x="146159" y="256301"/>
                </a:lnTo>
                <a:lnTo>
                  <a:pt x="139769" y="255269"/>
                </a:lnTo>
                <a:lnTo>
                  <a:pt x="139319" y="255269"/>
                </a:lnTo>
                <a:lnTo>
                  <a:pt x="138175" y="255015"/>
                </a:lnTo>
                <a:lnTo>
                  <a:pt x="130809" y="253237"/>
                </a:lnTo>
                <a:lnTo>
                  <a:pt x="131152" y="253237"/>
                </a:lnTo>
                <a:lnTo>
                  <a:pt x="125552" y="251459"/>
                </a:lnTo>
                <a:lnTo>
                  <a:pt x="125094" y="251459"/>
                </a:lnTo>
                <a:lnTo>
                  <a:pt x="118800" y="248792"/>
                </a:lnTo>
                <a:lnTo>
                  <a:pt x="118617" y="248792"/>
                </a:lnTo>
                <a:lnTo>
                  <a:pt x="117601" y="248284"/>
                </a:lnTo>
                <a:lnTo>
                  <a:pt x="113222" y="245998"/>
                </a:lnTo>
                <a:lnTo>
                  <a:pt x="113029" y="245998"/>
                </a:lnTo>
                <a:lnTo>
                  <a:pt x="111506" y="245109"/>
                </a:lnTo>
                <a:lnTo>
                  <a:pt x="111740" y="245109"/>
                </a:lnTo>
                <a:lnTo>
                  <a:pt x="101975" y="238378"/>
                </a:lnTo>
                <a:lnTo>
                  <a:pt x="101726" y="238378"/>
                </a:lnTo>
                <a:lnTo>
                  <a:pt x="99948" y="236981"/>
                </a:lnTo>
                <a:lnTo>
                  <a:pt x="100250" y="236981"/>
                </a:lnTo>
                <a:lnTo>
                  <a:pt x="91526" y="228726"/>
                </a:lnTo>
                <a:lnTo>
                  <a:pt x="91312" y="228726"/>
                </a:lnTo>
                <a:lnTo>
                  <a:pt x="89915" y="227202"/>
                </a:lnTo>
                <a:lnTo>
                  <a:pt x="90114" y="227202"/>
                </a:lnTo>
                <a:lnTo>
                  <a:pt x="82224" y="217169"/>
                </a:lnTo>
                <a:lnTo>
                  <a:pt x="82041" y="217169"/>
                </a:lnTo>
                <a:lnTo>
                  <a:pt x="81025" y="215645"/>
                </a:lnTo>
                <a:lnTo>
                  <a:pt x="73841" y="203581"/>
                </a:lnTo>
                <a:lnTo>
                  <a:pt x="73151" y="202437"/>
                </a:lnTo>
                <a:lnTo>
                  <a:pt x="66462" y="188340"/>
                </a:lnTo>
                <a:lnTo>
                  <a:pt x="66293" y="188340"/>
                </a:lnTo>
                <a:lnTo>
                  <a:pt x="59435" y="170560"/>
                </a:lnTo>
                <a:lnTo>
                  <a:pt x="53720" y="152526"/>
                </a:lnTo>
                <a:lnTo>
                  <a:pt x="49054" y="133731"/>
                </a:lnTo>
                <a:lnTo>
                  <a:pt x="44684" y="113156"/>
                </a:lnTo>
                <a:lnTo>
                  <a:pt x="40811" y="91566"/>
                </a:lnTo>
                <a:lnTo>
                  <a:pt x="40853" y="91312"/>
                </a:lnTo>
                <a:lnTo>
                  <a:pt x="37378" y="69468"/>
                </a:lnTo>
                <a:lnTo>
                  <a:pt x="34323" y="46735"/>
                </a:lnTo>
                <a:lnTo>
                  <a:pt x="28701" y="0"/>
                </a:lnTo>
                <a:close/>
              </a:path>
              <a:path w="569594" h="286385">
                <a:moveTo>
                  <a:pt x="154304" y="256920"/>
                </a:moveTo>
                <a:lnTo>
                  <a:pt x="155320" y="257047"/>
                </a:lnTo>
                <a:lnTo>
                  <a:pt x="163612" y="257041"/>
                </a:lnTo>
                <a:lnTo>
                  <a:pt x="154304" y="256920"/>
                </a:lnTo>
                <a:close/>
              </a:path>
              <a:path w="569594" h="286385">
                <a:moveTo>
                  <a:pt x="163612" y="257041"/>
                </a:moveTo>
                <a:lnTo>
                  <a:pt x="163448" y="257047"/>
                </a:lnTo>
                <a:lnTo>
                  <a:pt x="164083" y="257047"/>
                </a:lnTo>
                <a:lnTo>
                  <a:pt x="163612" y="257041"/>
                </a:lnTo>
                <a:close/>
              </a:path>
              <a:path w="569594" h="286385">
                <a:moveTo>
                  <a:pt x="173515" y="256670"/>
                </a:moveTo>
                <a:lnTo>
                  <a:pt x="163612" y="257041"/>
                </a:lnTo>
                <a:lnTo>
                  <a:pt x="290601" y="257041"/>
                </a:lnTo>
                <a:lnTo>
                  <a:pt x="291284" y="256794"/>
                </a:lnTo>
                <a:lnTo>
                  <a:pt x="172465" y="256794"/>
                </a:lnTo>
                <a:lnTo>
                  <a:pt x="173515" y="256670"/>
                </a:lnTo>
                <a:close/>
              </a:path>
              <a:path w="569594" h="286385">
                <a:moveTo>
                  <a:pt x="291634" y="256666"/>
                </a:moveTo>
                <a:lnTo>
                  <a:pt x="173577" y="256670"/>
                </a:lnTo>
                <a:lnTo>
                  <a:pt x="172465" y="256794"/>
                </a:lnTo>
                <a:lnTo>
                  <a:pt x="291284" y="256794"/>
                </a:lnTo>
                <a:lnTo>
                  <a:pt x="291634" y="256666"/>
                </a:lnTo>
                <a:close/>
              </a:path>
              <a:path w="569594" h="286385">
                <a:moveTo>
                  <a:pt x="194056" y="254253"/>
                </a:moveTo>
                <a:lnTo>
                  <a:pt x="173515" y="256670"/>
                </a:lnTo>
                <a:lnTo>
                  <a:pt x="291634" y="256666"/>
                </a:lnTo>
                <a:lnTo>
                  <a:pt x="297585" y="254507"/>
                </a:lnTo>
                <a:lnTo>
                  <a:pt x="192912" y="254507"/>
                </a:lnTo>
                <a:lnTo>
                  <a:pt x="194056" y="254253"/>
                </a:lnTo>
                <a:close/>
              </a:path>
              <a:path w="569594" h="286385">
                <a:moveTo>
                  <a:pt x="146240" y="256301"/>
                </a:moveTo>
                <a:lnTo>
                  <a:pt x="146938" y="256412"/>
                </a:lnTo>
                <a:lnTo>
                  <a:pt x="147595" y="256412"/>
                </a:lnTo>
                <a:lnTo>
                  <a:pt x="146240" y="256301"/>
                </a:lnTo>
                <a:close/>
              </a:path>
              <a:path w="569594" h="286385">
                <a:moveTo>
                  <a:pt x="146142" y="256285"/>
                </a:moveTo>
                <a:close/>
              </a:path>
              <a:path w="569594" h="286385">
                <a:moveTo>
                  <a:pt x="138175" y="255015"/>
                </a:moveTo>
                <a:lnTo>
                  <a:pt x="139319" y="255269"/>
                </a:lnTo>
                <a:lnTo>
                  <a:pt x="138414" y="255054"/>
                </a:lnTo>
                <a:lnTo>
                  <a:pt x="138175" y="255015"/>
                </a:lnTo>
                <a:close/>
              </a:path>
              <a:path w="569594" h="286385">
                <a:moveTo>
                  <a:pt x="138414" y="255054"/>
                </a:moveTo>
                <a:lnTo>
                  <a:pt x="139319" y="255269"/>
                </a:lnTo>
                <a:lnTo>
                  <a:pt x="139769" y="255269"/>
                </a:lnTo>
                <a:lnTo>
                  <a:pt x="138414" y="255054"/>
                </a:lnTo>
                <a:close/>
              </a:path>
              <a:path w="569594" h="286385">
                <a:moveTo>
                  <a:pt x="138255" y="255015"/>
                </a:moveTo>
                <a:lnTo>
                  <a:pt x="138414" y="255054"/>
                </a:lnTo>
                <a:lnTo>
                  <a:pt x="138255" y="255015"/>
                </a:lnTo>
                <a:close/>
              </a:path>
              <a:path w="569594" h="286385">
                <a:moveTo>
                  <a:pt x="309289" y="249935"/>
                </a:moveTo>
                <a:lnTo>
                  <a:pt x="215900" y="249935"/>
                </a:lnTo>
                <a:lnTo>
                  <a:pt x="192912" y="254507"/>
                </a:lnTo>
                <a:lnTo>
                  <a:pt x="297585" y="254507"/>
                </a:lnTo>
                <a:lnTo>
                  <a:pt x="300735" y="253364"/>
                </a:lnTo>
                <a:lnTo>
                  <a:pt x="309289" y="249935"/>
                </a:lnTo>
                <a:close/>
              </a:path>
              <a:path w="569594" h="286385">
                <a:moveTo>
                  <a:pt x="131152" y="253237"/>
                </a:moveTo>
                <a:lnTo>
                  <a:pt x="130809" y="253237"/>
                </a:lnTo>
                <a:lnTo>
                  <a:pt x="131952" y="253491"/>
                </a:lnTo>
                <a:lnTo>
                  <a:pt x="131152" y="253237"/>
                </a:lnTo>
                <a:close/>
              </a:path>
              <a:path w="569594" h="286385">
                <a:moveTo>
                  <a:pt x="123951" y="250951"/>
                </a:moveTo>
                <a:lnTo>
                  <a:pt x="125094" y="251459"/>
                </a:lnTo>
                <a:lnTo>
                  <a:pt x="125552" y="251459"/>
                </a:lnTo>
                <a:lnTo>
                  <a:pt x="123951" y="250951"/>
                </a:lnTo>
                <a:close/>
              </a:path>
              <a:path w="569594" h="286385">
                <a:moveTo>
                  <a:pt x="239394" y="243585"/>
                </a:moveTo>
                <a:lnTo>
                  <a:pt x="215010" y="250062"/>
                </a:lnTo>
                <a:lnTo>
                  <a:pt x="215900" y="249935"/>
                </a:lnTo>
                <a:lnTo>
                  <a:pt x="309289" y="249935"/>
                </a:lnTo>
                <a:lnTo>
                  <a:pt x="324494" y="243839"/>
                </a:lnTo>
                <a:lnTo>
                  <a:pt x="238759" y="243839"/>
                </a:lnTo>
                <a:lnTo>
                  <a:pt x="239394" y="243585"/>
                </a:lnTo>
                <a:close/>
              </a:path>
              <a:path w="569594" h="286385">
                <a:moveTo>
                  <a:pt x="117601" y="248284"/>
                </a:moveTo>
                <a:lnTo>
                  <a:pt x="118617" y="248792"/>
                </a:lnTo>
                <a:lnTo>
                  <a:pt x="117794" y="248366"/>
                </a:lnTo>
                <a:lnTo>
                  <a:pt x="117601" y="248284"/>
                </a:lnTo>
                <a:close/>
              </a:path>
              <a:path w="569594" h="286385">
                <a:moveTo>
                  <a:pt x="117794" y="248366"/>
                </a:moveTo>
                <a:lnTo>
                  <a:pt x="118617" y="248792"/>
                </a:lnTo>
                <a:lnTo>
                  <a:pt x="118800" y="248792"/>
                </a:lnTo>
                <a:lnTo>
                  <a:pt x="117794" y="248366"/>
                </a:lnTo>
                <a:close/>
              </a:path>
              <a:path w="569594" h="286385">
                <a:moveTo>
                  <a:pt x="117637" y="248284"/>
                </a:moveTo>
                <a:lnTo>
                  <a:pt x="117794" y="248366"/>
                </a:lnTo>
                <a:lnTo>
                  <a:pt x="117637" y="248284"/>
                </a:lnTo>
                <a:close/>
              </a:path>
              <a:path w="569594" h="286385">
                <a:moveTo>
                  <a:pt x="111506" y="245109"/>
                </a:moveTo>
                <a:lnTo>
                  <a:pt x="113029" y="245998"/>
                </a:lnTo>
                <a:lnTo>
                  <a:pt x="112448" y="245597"/>
                </a:lnTo>
                <a:lnTo>
                  <a:pt x="111506" y="245109"/>
                </a:lnTo>
                <a:close/>
              </a:path>
              <a:path w="569594" h="286385">
                <a:moveTo>
                  <a:pt x="112448" y="245597"/>
                </a:moveTo>
                <a:lnTo>
                  <a:pt x="113029" y="245998"/>
                </a:lnTo>
                <a:lnTo>
                  <a:pt x="113222" y="245998"/>
                </a:lnTo>
                <a:lnTo>
                  <a:pt x="112448" y="245597"/>
                </a:lnTo>
                <a:close/>
              </a:path>
              <a:path w="569594" h="286385">
                <a:moveTo>
                  <a:pt x="111740" y="245109"/>
                </a:moveTo>
                <a:lnTo>
                  <a:pt x="111506" y="245109"/>
                </a:lnTo>
                <a:lnTo>
                  <a:pt x="112448" y="245597"/>
                </a:lnTo>
                <a:lnTo>
                  <a:pt x="111740" y="245109"/>
                </a:lnTo>
                <a:close/>
              </a:path>
              <a:path w="569594" h="286385">
                <a:moveTo>
                  <a:pt x="264413" y="235712"/>
                </a:moveTo>
                <a:lnTo>
                  <a:pt x="238759" y="243839"/>
                </a:lnTo>
                <a:lnTo>
                  <a:pt x="324494" y="243839"/>
                </a:lnTo>
                <a:lnTo>
                  <a:pt x="328929" y="242062"/>
                </a:lnTo>
                <a:lnTo>
                  <a:pt x="342889" y="235965"/>
                </a:lnTo>
                <a:lnTo>
                  <a:pt x="263778" y="235965"/>
                </a:lnTo>
                <a:lnTo>
                  <a:pt x="264413" y="235712"/>
                </a:lnTo>
                <a:close/>
              </a:path>
              <a:path w="569594" h="286385">
                <a:moveTo>
                  <a:pt x="99948" y="236981"/>
                </a:moveTo>
                <a:lnTo>
                  <a:pt x="101726" y="238378"/>
                </a:lnTo>
                <a:lnTo>
                  <a:pt x="101059" y="237747"/>
                </a:lnTo>
                <a:lnTo>
                  <a:pt x="99948" y="236981"/>
                </a:lnTo>
                <a:close/>
              </a:path>
              <a:path w="569594" h="286385">
                <a:moveTo>
                  <a:pt x="101059" y="237747"/>
                </a:moveTo>
                <a:lnTo>
                  <a:pt x="101726" y="238378"/>
                </a:lnTo>
                <a:lnTo>
                  <a:pt x="101975" y="238378"/>
                </a:lnTo>
                <a:lnTo>
                  <a:pt x="101059" y="237747"/>
                </a:lnTo>
                <a:close/>
              </a:path>
              <a:path w="569594" h="286385">
                <a:moveTo>
                  <a:pt x="100250" y="236981"/>
                </a:moveTo>
                <a:lnTo>
                  <a:pt x="99948" y="236981"/>
                </a:lnTo>
                <a:lnTo>
                  <a:pt x="101059" y="237747"/>
                </a:lnTo>
                <a:lnTo>
                  <a:pt x="100250" y="236981"/>
                </a:lnTo>
                <a:close/>
              </a:path>
              <a:path w="569594" h="286385">
                <a:moveTo>
                  <a:pt x="365021" y="226187"/>
                </a:moveTo>
                <a:lnTo>
                  <a:pt x="290575" y="226187"/>
                </a:lnTo>
                <a:lnTo>
                  <a:pt x="263778" y="235965"/>
                </a:lnTo>
                <a:lnTo>
                  <a:pt x="342889" y="235965"/>
                </a:lnTo>
                <a:lnTo>
                  <a:pt x="358013" y="229362"/>
                </a:lnTo>
                <a:lnTo>
                  <a:pt x="365021" y="226187"/>
                </a:lnTo>
                <a:close/>
              </a:path>
              <a:path w="569594" h="286385">
                <a:moveTo>
                  <a:pt x="89915" y="227202"/>
                </a:moveTo>
                <a:lnTo>
                  <a:pt x="91312" y="228726"/>
                </a:lnTo>
                <a:lnTo>
                  <a:pt x="90691" y="227937"/>
                </a:lnTo>
                <a:lnTo>
                  <a:pt x="89915" y="227202"/>
                </a:lnTo>
                <a:close/>
              </a:path>
              <a:path w="569594" h="286385">
                <a:moveTo>
                  <a:pt x="90691" y="227937"/>
                </a:moveTo>
                <a:lnTo>
                  <a:pt x="91312" y="228726"/>
                </a:lnTo>
                <a:lnTo>
                  <a:pt x="91526" y="228726"/>
                </a:lnTo>
                <a:lnTo>
                  <a:pt x="90691" y="227937"/>
                </a:lnTo>
                <a:close/>
              </a:path>
              <a:path w="569594" h="286385">
                <a:moveTo>
                  <a:pt x="90114" y="227202"/>
                </a:moveTo>
                <a:lnTo>
                  <a:pt x="89915" y="227202"/>
                </a:lnTo>
                <a:lnTo>
                  <a:pt x="90691" y="227937"/>
                </a:lnTo>
                <a:lnTo>
                  <a:pt x="90114" y="227202"/>
                </a:lnTo>
                <a:close/>
              </a:path>
              <a:path w="569594" h="286385">
                <a:moveTo>
                  <a:pt x="389056" y="215264"/>
                </a:moveTo>
                <a:lnTo>
                  <a:pt x="318007" y="215264"/>
                </a:lnTo>
                <a:lnTo>
                  <a:pt x="290194" y="226313"/>
                </a:lnTo>
                <a:lnTo>
                  <a:pt x="290575" y="226187"/>
                </a:lnTo>
                <a:lnTo>
                  <a:pt x="365021" y="226187"/>
                </a:lnTo>
                <a:lnTo>
                  <a:pt x="387731" y="215900"/>
                </a:lnTo>
                <a:lnTo>
                  <a:pt x="389056" y="215264"/>
                </a:lnTo>
                <a:close/>
              </a:path>
              <a:path w="569594" h="286385">
                <a:moveTo>
                  <a:pt x="81025" y="215645"/>
                </a:moveTo>
                <a:lnTo>
                  <a:pt x="82041" y="217169"/>
                </a:lnTo>
                <a:lnTo>
                  <a:pt x="81440" y="216172"/>
                </a:lnTo>
                <a:lnTo>
                  <a:pt x="81025" y="215645"/>
                </a:lnTo>
                <a:close/>
              </a:path>
              <a:path w="569594" h="286385">
                <a:moveTo>
                  <a:pt x="81440" y="216172"/>
                </a:moveTo>
                <a:lnTo>
                  <a:pt x="82041" y="217169"/>
                </a:lnTo>
                <a:lnTo>
                  <a:pt x="82224" y="217169"/>
                </a:lnTo>
                <a:lnTo>
                  <a:pt x="81440" y="216172"/>
                </a:lnTo>
                <a:close/>
              </a:path>
              <a:path w="569594" h="286385">
                <a:moveTo>
                  <a:pt x="81122" y="215645"/>
                </a:moveTo>
                <a:lnTo>
                  <a:pt x="81440" y="216172"/>
                </a:lnTo>
                <a:lnTo>
                  <a:pt x="81122" y="215645"/>
                </a:lnTo>
                <a:close/>
              </a:path>
              <a:path w="569594" h="286385">
                <a:moveTo>
                  <a:pt x="436117" y="160019"/>
                </a:moveTo>
                <a:lnTo>
                  <a:pt x="405383" y="175259"/>
                </a:lnTo>
                <a:lnTo>
                  <a:pt x="375412" y="189737"/>
                </a:lnTo>
                <a:lnTo>
                  <a:pt x="346075" y="202945"/>
                </a:lnTo>
                <a:lnTo>
                  <a:pt x="346328" y="202945"/>
                </a:lnTo>
                <a:lnTo>
                  <a:pt x="317626" y="215391"/>
                </a:lnTo>
                <a:lnTo>
                  <a:pt x="318007" y="215264"/>
                </a:lnTo>
                <a:lnTo>
                  <a:pt x="389056" y="215264"/>
                </a:lnTo>
                <a:lnTo>
                  <a:pt x="418210" y="201294"/>
                </a:lnTo>
                <a:lnTo>
                  <a:pt x="449071" y="185927"/>
                </a:lnTo>
                <a:lnTo>
                  <a:pt x="480313" y="170052"/>
                </a:lnTo>
                <a:lnTo>
                  <a:pt x="498738" y="160466"/>
                </a:lnTo>
                <a:lnTo>
                  <a:pt x="498572" y="160146"/>
                </a:lnTo>
                <a:lnTo>
                  <a:pt x="435990" y="160146"/>
                </a:lnTo>
                <a:close/>
              </a:path>
              <a:path w="569594" h="286385">
                <a:moveTo>
                  <a:pt x="73151" y="202437"/>
                </a:moveTo>
                <a:lnTo>
                  <a:pt x="73787" y="203581"/>
                </a:lnTo>
                <a:lnTo>
                  <a:pt x="73572" y="203135"/>
                </a:lnTo>
                <a:lnTo>
                  <a:pt x="73151" y="202437"/>
                </a:lnTo>
                <a:close/>
              </a:path>
              <a:path w="569594" h="286385">
                <a:moveTo>
                  <a:pt x="73572" y="203135"/>
                </a:moveTo>
                <a:lnTo>
                  <a:pt x="73787" y="203581"/>
                </a:lnTo>
                <a:lnTo>
                  <a:pt x="73572" y="203135"/>
                </a:lnTo>
                <a:close/>
              </a:path>
              <a:path w="569594" h="286385">
                <a:moveTo>
                  <a:pt x="73237" y="202437"/>
                </a:moveTo>
                <a:lnTo>
                  <a:pt x="73572" y="203135"/>
                </a:lnTo>
                <a:lnTo>
                  <a:pt x="73237" y="202437"/>
                </a:lnTo>
                <a:close/>
              </a:path>
              <a:path w="569594" h="286385">
                <a:moveTo>
                  <a:pt x="65912" y="187197"/>
                </a:moveTo>
                <a:lnTo>
                  <a:pt x="66293" y="188340"/>
                </a:lnTo>
                <a:lnTo>
                  <a:pt x="66462" y="188340"/>
                </a:lnTo>
                <a:lnTo>
                  <a:pt x="65912" y="187197"/>
                </a:lnTo>
                <a:close/>
              </a:path>
              <a:path w="569594" h="286385">
                <a:moveTo>
                  <a:pt x="554128" y="128142"/>
                </a:moveTo>
                <a:lnTo>
                  <a:pt x="498220" y="128142"/>
                </a:lnTo>
                <a:lnTo>
                  <a:pt x="511556" y="153796"/>
                </a:lnTo>
                <a:lnTo>
                  <a:pt x="498738" y="160466"/>
                </a:lnTo>
                <a:lnTo>
                  <a:pt x="512190" y="186181"/>
                </a:lnTo>
                <a:lnTo>
                  <a:pt x="554128" y="128142"/>
                </a:lnTo>
                <a:close/>
              </a:path>
              <a:path w="569594" h="286385">
                <a:moveTo>
                  <a:pt x="59530" y="170560"/>
                </a:moveTo>
                <a:lnTo>
                  <a:pt x="59816" y="171450"/>
                </a:lnTo>
                <a:lnTo>
                  <a:pt x="59530" y="170560"/>
                </a:lnTo>
                <a:close/>
              </a:path>
              <a:path w="569594" h="286385">
                <a:moveTo>
                  <a:pt x="498220" y="128142"/>
                </a:moveTo>
                <a:lnTo>
                  <a:pt x="485326" y="134826"/>
                </a:lnTo>
                <a:lnTo>
                  <a:pt x="498738" y="160466"/>
                </a:lnTo>
                <a:lnTo>
                  <a:pt x="511556" y="153796"/>
                </a:lnTo>
                <a:lnTo>
                  <a:pt x="498220" y="128142"/>
                </a:lnTo>
                <a:close/>
              </a:path>
              <a:path w="569594" h="286385">
                <a:moveTo>
                  <a:pt x="485326" y="134826"/>
                </a:moveTo>
                <a:lnTo>
                  <a:pt x="435990" y="160146"/>
                </a:lnTo>
                <a:lnTo>
                  <a:pt x="498572" y="160146"/>
                </a:lnTo>
                <a:lnTo>
                  <a:pt x="485326" y="134826"/>
                </a:lnTo>
                <a:close/>
              </a:path>
              <a:path w="569594" h="286385">
                <a:moveTo>
                  <a:pt x="53783" y="152526"/>
                </a:moveTo>
                <a:lnTo>
                  <a:pt x="53975" y="153288"/>
                </a:lnTo>
                <a:lnTo>
                  <a:pt x="53783" y="152526"/>
                </a:lnTo>
                <a:close/>
              </a:path>
              <a:path w="569594" h="286385">
                <a:moveTo>
                  <a:pt x="569087" y="107441"/>
                </a:moveTo>
                <a:lnTo>
                  <a:pt x="471931" y="109219"/>
                </a:lnTo>
                <a:lnTo>
                  <a:pt x="485326" y="134826"/>
                </a:lnTo>
                <a:lnTo>
                  <a:pt x="498220" y="128142"/>
                </a:lnTo>
                <a:lnTo>
                  <a:pt x="554128" y="128142"/>
                </a:lnTo>
                <a:lnTo>
                  <a:pt x="569087" y="107441"/>
                </a:lnTo>
                <a:close/>
              </a:path>
              <a:path w="569594" h="286385">
                <a:moveTo>
                  <a:pt x="48894" y="133095"/>
                </a:moveTo>
                <a:lnTo>
                  <a:pt x="49021" y="133731"/>
                </a:lnTo>
                <a:lnTo>
                  <a:pt x="48894" y="133095"/>
                </a:lnTo>
                <a:close/>
              </a:path>
              <a:path w="569594" h="286385">
                <a:moveTo>
                  <a:pt x="44576" y="112648"/>
                </a:moveTo>
                <a:lnTo>
                  <a:pt x="44576" y="113156"/>
                </a:lnTo>
                <a:lnTo>
                  <a:pt x="44576" y="112648"/>
                </a:lnTo>
                <a:close/>
              </a:path>
              <a:path w="569594" h="286385">
                <a:moveTo>
                  <a:pt x="40853" y="91312"/>
                </a:moveTo>
                <a:lnTo>
                  <a:pt x="40893" y="91566"/>
                </a:lnTo>
                <a:lnTo>
                  <a:pt x="40853" y="91312"/>
                </a:lnTo>
                <a:close/>
              </a:path>
              <a:path w="569594" h="286385">
                <a:moveTo>
                  <a:pt x="37337" y="69214"/>
                </a:moveTo>
                <a:lnTo>
                  <a:pt x="37337" y="69468"/>
                </a:lnTo>
                <a:lnTo>
                  <a:pt x="37337" y="69214"/>
                </a:lnTo>
                <a:close/>
              </a:path>
              <a:path w="569594" h="286385">
                <a:moveTo>
                  <a:pt x="34289" y="46481"/>
                </a:moveTo>
                <a:lnTo>
                  <a:pt x="34289" y="46735"/>
                </a:lnTo>
                <a:lnTo>
                  <a:pt x="34289" y="46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0">
            <a:extLst>
              <a:ext uri="{FF2B5EF4-FFF2-40B4-BE49-F238E27FC236}">
                <a16:creationId xmlns:a16="http://schemas.microsoft.com/office/drawing/2014/main" id="{4D0CDEB8-C509-4787-8B10-B8841A2DCD35}"/>
              </a:ext>
            </a:extLst>
          </p:cNvPr>
          <p:cNvSpPr txBox="1"/>
          <p:nvPr/>
        </p:nvSpPr>
        <p:spPr>
          <a:xfrm>
            <a:off x="1272204" y="4216075"/>
            <a:ext cx="1423035" cy="11607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Calibri"/>
                <a:cs typeface="Calibri"/>
              </a:rPr>
              <a:t>16 x 16 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256</a:t>
            </a:r>
          </a:p>
          <a:p>
            <a:pPr marL="4762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Ink →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</a:p>
          <a:p>
            <a:pPr marL="476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No ink →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4D7995-A3EA-4C92-BCB1-D13D373E76A5}"/>
              </a:ext>
            </a:extLst>
          </p:cNvPr>
          <p:cNvSpPr/>
          <p:nvPr/>
        </p:nvSpPr>
        <p:spPr>
          <a:xfrm>
            <a:off x="9220498" y="1998702"/>
            <a:ext cx="709863" cy="370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0.11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BD59B8-2B29-46D4-BF93-4676216A35BA}"/>
              </a:ext>
            </a:extLst>
          </p:cNvPr>
          <p:cNvSpPr/>
          <p:nvPr/>
        </p:nvSpPr>
        <p:spPr>
          <a:xfrm>
            <a:off x="9220497" y="2628036"/>
            <a:ext cx="709863" cy="370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0.92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A425F08-D020-4D53-A1E8-041EAC2B0B82}"/>
              </a:ext>
            </a:extLst>
          </p:cNvPr>
          <p:cNvSpPr/>
          <p:nvPr/>
        </p:nvSpPr>
        <p:spPr>
          <a:xfrm>
            <a:off x="9220498" y="3783594"/>
            <a:ext cx="709863" cy="370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0.21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CDBF87-8A96-4E2E-AED0-D9A3DB6729F8}"/>
              </a:ext>
            </a:extLst>
          </p:cNvPr>
          <p:cNvSpPr txBox="1"/>
          <p:nvPr/>
        </p:nvSpPr>
        <p:spPr>
          <a:xfrm>
            <a:off x="9455042" y="2967153"/>
            <a:ext cx="2279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.</a:t>
            </a:r>
          </a:p>
          <a:p>
            <a:r>
              <a:rPr lang="en-US" altLang="zh-CN" sz="1400" dirty="0"/>
              <a:t>.</a:t>
            </a:r>
          </a:p>
          <a:p>
            <a:r>
              <a:rPr lang="en-US" altLang="zh-CN" sz="1400" dirty="0"/>
              <a:t>.</a:t>
            </a:r>
            <a:endParaRPr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AB35822-4839-4424-B204-0DEC7065326B}"/>
              </a:ext>
            </a:extLst>
          </p:cNvPr>
          <p:cNvSpPr/>
          <p:nvPr/>
        </p:nvSpPr>
        <p:spPr>
          <a:xfrm>
            <a:off x="9015515" y="2512573"/>
            <a:ext cx="1121023" cy="6015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3501F3F7-2ED4-4E6C-BF23-901E4967B52C}"/>
              </a:ext>
            </a:extLst>
          </p:cNvPr>
          <p:cNvSpPr/>
          <p:nvPr/>
        </p:nvSpPr>
        <p:spPr>
          <a:xfrm>
            <a:off x="10236595" y="2570915"/>
            <a:ext cx="55345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0866C57-F752-4F43-941F-3F2B9D467068}"/>
                  </a:ext>
                </a:extLst>
              </p:cNvPr>
              <p:cNvSpPr txBox="1"/>
              <p:nvPr/>
            </p:nvSpPr>
            <p:spPr>
              <a:xfrm>
                <a:off x="9409054" y="4565780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0866C57-F752-4F43-941F-3F2B9D467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054" y="4565780"/>
                <a:ext cx="32919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2B62F430-8CA3-4997-BF34-5F384021DF54}"/>
              </a:ext>
            </a:extLst>
          </p:cNvPr>
          <p:cNvSpPr/>
          <p:nvPr/>
        </p:nvSpPr>
        <p:spPr>
          <a:xfrm>
            <a:off x="11135728" y="2600159"/>
            <a:ext cx="590550" cy="4123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6FF0EE-8AB8-4625-97C5-94C2D579A004}"/>
                  </a:ext>
                </a:extLst>
              </p:cNvPr>
              <p:cNvSpPr/>
              <p:nvPr/>
            </p:nvSpPr>
            <p:spPr>
              <a:xfrm>
                <a:off x="3994484" y="1544892"/>
                <a:ext cx="4191822" cy="33968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6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5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115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6FF0EE-8AB8-4625-97C5-94C2D579A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484" y="1544892"/>
                <a:ext cx="4191822" cy="3396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对话气泡: 矩形 28">
            <a:extLst>
              <a:ext uri="{FF2B5EF4-FFF2-40B4-BE49-F238E27FC236}">
                <a16:creationId xmlns:a16="http://schemas.microsoft.com/office/drawing/2014/main" id="{C01F7D25-48EC-413E-BA06-3F0B6CB9C8F4}"/>
              </a:ext>
            </a:extLst>
          </p:cNvPr>
          <p:cNvSpPr/>
          <p:nvPr/>
        </p:nvSpPr>
        <p:spPr>
          <a:xfrm>
            <a:off x="10468908" y="3858483"/>
            <a:ext cx="914400" cy="455624"/>
          </a:xfrm>
          <a:prstGeom prst="wedgeRectCallout">
            <a:avLst>
              <a:gd name="adj1" fmla="val -78727"/>
              <a:gd name="adj2" fmla="val 1144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概率值</a:t>
            </a:r>
          </a:p>
        </p:txBody>
      </p:sp>
    </p:spTree>
    <p:extLst>
      <p:ext uri="{BB962C8B-B14F-4D97-AF65-F5344CB8AC3E}">
        <p14:creationId xmlns:p14="http://schemas.microsoft.com/office/powerpoint/2010/main" val="2175449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参数学习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A9F6C-3A25-4F31-A10B-680E231C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012" y="1134061"/>
            <a:ext cx="6989348" cy="388889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DE9C7D4-1C98-418E-B223-CA9607A2A69E}"/>
              </a:ext>
            </a:extLst>
          </p:cNvPr>
          <p:cNvSpPr/>
          <p:nvPr/>
        </p:nvSpPr>
        <p:spPr>
          <a:xfrm>
            <a:off x="713764" y="2103317"/>
            <a:ext cx="1603248" cy="159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9B4BF-268F-4605-AD2F-2C9C46234E6A}"/>
              </a:ext>
            </a:extLst>
          </p:cNvPr>
          <p:cNvSpPr txBox="1"/>
          <p:nvPr/>
        </p:nvSpPr>
        <p:spPr>
          <a:xfrm>
            <a:off x="8583576" y="3592533"/>
            <a:ext cx="5325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zh-CN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972EC72B-8FB5-48AB-A40B-97C66828F4DC}"/>
              </a:ext>
            </a:extLst>
          </p:cNvPr>
          <p:cNvSpPr/>
          <p:nvPr/>
        </p:nvSpPr>
        <p:spPr>
          <a:xfrm>
            <a:off x="9306360" y="2791740"/>
            <a:ext cx="1010653" cy="444206"/>
          </a:xfrm>
          <a:prstGeom prst="wedgeRectCallout">
            <a:avLst>
              <a:gd name="adj1" fmla="val -38691"/>
              <a:gd name="adj2" fmla="val 9175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r>
              <a:rPr lang="zh-CN" altLang="en-US" dirty="0"/>
              <a:t>分类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047433-D7B6-4CBC-B5D3-B6A9A22510AC}"/>
              </a:ext>
            </a:extLst>
          </p:cNvPr>
          <p:cNvSpPr/>
          <p:nvPr/>
        </p:nvSpPr>
        <p:spPr>
          <a:xfrm>
            <a:off x="1730426" y="5357084"/>
            <a:ext cx="3236495" cy="93768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设置多少个隐藏层？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每层设置多少个神经元？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层与层之间如何连接？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2C24D1-5A27-44DA-904B-D034BCA913CA}"/>
              </a:ext>
            </a:extLst>
          </p:cNvPr>
          <p:cNvSpPr txBox="1"/>
          <p:nvPr/>
        </p:nvSpPr>
        <p:spPr>
          <a:xfrm>
            <a:off x="5298345" y="5471981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 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经验</a:t>
            </a: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你来决定！</a:t>
            </a:r>
          </a:p>
        </p:txBody>
      </p:sp>
    </p:spTree>
    <p:extLst>
      <p:ext uri="{BB962C8B-B14F-4D97-AF65-F5344CB8AC3E}">
        <p14:creationId xmlns:p14="http://schemas.microsoft.com/office/powerpoint/2010/main" val="2611571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参数学习</a:t>
            </a:r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1B1AF0D3-781D-40A1-8738-AEBC0C204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556796"/>
              </p:ext>
            </p:extLst>
          </p:nvPr>
        </p:nvGraphicFramePr>
        <p:xfrm>
          <a:off x="571500" y="1130968"/>
          <a:ext cx="11275660" cy="435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915">
                  <a:extLst>
                    <a:ext uri="{9D8B030D-6E8A-4147-A177-3AD203B41FA5}">
                      <a16:colId xmlns:a16="http://schemas.microsoft.com/office/drawing/2014/main" val="936005874"/>
                    </a:ext>
                  </a:extLst>
                </a:gridCol>
                <a:gridCol w="1325964">
                  <a:extLst>
                    <a:ext uri="{9D8B030D-6E8A-4147-A177-3AD203B41FA5}">
                      <a16:colId xmlns:a16="http://schemas.microsoft.com/office/drawing/2014/main" val="923468252"/>
                    </a:ext>
                  </a:extLst>
                </a:gridCol>
                <a:gridCol w="5510463">
                  <a:extLst>
                    <a:ext uri="{9D8B030D-6E8A-4147-A177-3AD203B41FA5}">
                      <a16:colId xmlns:a16="http://schemas.microsoft.com/office/drawing/2014/main" val="1269716191"/>
                    </a:ext>
                  </a:extLst>
                </a:gridCol>
                <a:gridCol w="1620318">
                  <a:extLst>
                    <a:ext uri="{9D8B030D-6E8A-4147-A177-3AD203B41FA5}">
                      <a16:colId xmlns:a16="http://schemas.microsoft.com/office/drawing/2014/main" val="4240985403"/>
                    </a:ext>
                  </a:extLst>
                </a:gridCol>
              </a:tblGrid>
              <a:tr h="871086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错误率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076367"/>
                  </a:ext>
                </a:extLst>
              </a:tr>
              <a:tr h="871086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AlexNet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(2012)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16.4%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67725"/>
                  </a:ext>
                </a:extLst>
              </a:tr>
              <a:tr h="871086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VGG(2014)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7.3%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648597"/>
                  </a:ext>
                </a:extLst>
              </a:tr>
              <a:tr h="871086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GoogleNet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(2014)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6.7%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68797"/>
                  </a:ext>
                </a:extLst>
              </a:tr>
              <a:tr h="871086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ResNet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(2015)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3.57%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896004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CFF3A8D7-149C-4400-B7A8-FCF2AB8490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914" y="2039709"/>
            <a:ext cx="2823175" cy="7877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6449D50-03C5-48F1-B40A-14A135F1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49" y="2918728"/>
            <a:ext cx="4078704" cy="7877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94E23B7-6C59-469F-809B-DD6BD4AE34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672" y="3884244"/>
            <a:ext cx="3970657" cy="62052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4E6EFF4-8ED5-401A-9F0D-14AC869C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7130" y="4768291"/>
            <a:ext cx="3711742" cy="6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93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参数学习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889576-00F7-47A6-9D1A-6DC6B9B6CEF6}"/>
              </a:ext>
            </a:extLst>
          </p:cNvPr>
          <p:cNvSpPr txBox="1"/>
          <p:nvPr/>
        </p:nvSpPr>
        <p:spPr>
          <a:xfrm>
            <a:off x="571500" y="867439"/>
            <a:ext cx="4168942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准备训练数据：图片和它们的标签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B53F212-3D60-4724-A743-E99F38106C72}"/>
              </a:ext>
            </a:extLst>
          </p:cNvPr>
          <p:cNvGrpSpPr/>
          <p:nvPr/>
        </p:nvGrpSpPr>
        <p:grpSpPr>
          <a:xfrm>
            <a:off x="2988119" y="2055436"/>
            <a:ext cx="6215761" cy="2112392"/>
            <a:chOff x="1495805" y="2795777"/>
            <a:chExt cx="6215761" cy="2112392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A067FC0F-556C-4301-B987-1DB3F6033135}"/>
                </a:ext>
              </a:extLst>
            </p:cNvPr>
            <p:cNvSpPr/>
            <p:nvPr/>
          </p:nvSpPr>
          <p:spPr>
            <a:xfrm>
              <a:off x="1516380" y="2814827"/>
              <a:ext cx="719328" cy="720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50D8DE19-35B4-4F9A-9E44-4819E1D5401F}"/>
                </a:ext>
              </a:extLst>
            </p:cNvPr>
            <p:cNvSpPr/>
            <p:nvPr/>
          </p:nvSpPr>
          <p:spPr>
            <a:xfrm>
              <a:off x="1497330" y="2795777"/>
              <a:ext cx="757555" cy="759460"/>
            </a:xfrm>
            <a:custGeom>
              <a:avLst/>
              <a:gdLst/>
              <a:ahLst/>
              <a:cxnLst/>
              <a:rect l="l" t="t" r="r" b="b"/>
              <a:pathLst>
                <a:path w="757555" h="759460">
                  <a:moveTo>
                    <a:pt x="0" y="758951"/>
                  </a:moveTo>
                  <a:lnTo>
                    <a:pt x="757428" y="758951"/>
                  </a:lnTo>
                  <a:lnTo>
                    <a:pt x="757428" y="0"/>
                  </a:lnTo>
                  <a:lnTo>
                    <a:pt x="0" y="0"/>
                  </a:lnTo>
                  <a:lnTo>
                    <a:pt x="0" y="75895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65F3921C-D7AE-4C75-B0B1-DB9A39BCF2EF}"/>
                </a:ext>
              </a:extLst>
            </p:cNvPr>
            <p:cNvSpPr/>
            <p:nvPr/>
          </p:nvSpPr>
          <p:spPr>
            <a:xfrm>
              <a:off x="3222912" y="2814827"/>
              <a:ext cx="637379" cy="7208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2E2811AE-6962-402D-8E94-92CF796CFD46}"/>
                </a:ext>
              </a:extLst>
            </p:cNvPr>
            <p:cNvSpPr/>
            <p:nvPr/>
          </p:nvSpPr>
          <p:spPr>
            <a:xfrm>
              <a:off x="3121914" y="2795777"/>
              <a:ext cx="757555" cy="759460"/>
            </a:xfrm>
            <a:custGeom>
              <a:avLst/>
              <a:gdLst/>
              <a:ahLst/>
              <a:cxnLst/>
              <a:rect l="l" t="t" r="r" b="b"/>
              <a:pathLst>
                <a:path w="757554" h="759460">
                  <a:moveTo>
                    <a:pt x="0" y="758951"/>
                  </a:moveTo>
                  <a:lnTo>
                    <a:pt x="757427" y="758951"/>
                  </a:lnTo>
                  <a:lnTo>
                    <a:pt x="757427" y="0"/>
                  </a:lnTo>
                  <a:lnTo>
                    <a:pt x="0" y="0"/>
                  </a:lnTo>
                  <a:lnTo>
                    <a:pt x="0" y="75895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733A5216-E705-49A6-B62E-3327F20F1484}"/>
                </a:ext>
              </a:extLst>
            </p:cNvPr>
            <p:cNvSpPr/>
            <p:nvPr/>
          </p:nvSpPr>
          <p:spPr>
            <a:xfrm>
              <a:off x="4765547" y="2814827"/>
              <a:ext cx="720851" cy="7208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0">
              <a:extLst>
                <a:ext uri="{FF2B5EF4-FFF2-40B4-BE49-F238E27FC236}">
                  <a16:creationId xmlns:a16="http://schemas.microsoft.com/office/drawing/2014/main" id="{C3AE6FD8-B30B-4347-A67B-8FD70AFA82D0}"/>
                </a:ext>
              </a:extLst>
            </p:cNvPr>
            <p:cNvSpPr/>
            <p:nvPr/>
          </p:nvSpPr>
          <p:spPr>
            <a:xfrm>
              <a:off x="4746497" y="2795777"/>
              <a:ext cx="759460" cy="759460"/>
            </a:xfrm>
            <a:custGeom>
              <a:avLst/>
              <a:gdLst/>
              <a:ahLst/>
              <a:cxnLst/>
              <a:rect l="l" t="t" r="r" b="b"/>
              <a:pathLst>
                <a:path w="759460" h="759460">
                  <a:moveTo>
                    <a:pt x="0" y="758951"/>
                  </a:moveTo>
                  <a:lnTo>
                    <a:pt x="758951" y="758951"/>
                  </a:lnTo>
                  <a:lnTo>
                    <a:pt x="758951" y="0"/>
                  </a:lnTo>
                  <a:lnTo>
                    <a:pt x="0" y="0"/>
                  </a:lnTo>
                  <a:lnTo>
                    <a:pt x="0" y="75895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1">
              <a:extLst>
                <a:ext uri="{FF2B5EF4-FFF2-40B4-BE49-F238E27FC236}">
                  <a16:creationId xmlns:a16="http://schemas.microsoft.com/office/drawing/2014/main" id="{F646ABF3-E399-4F18-A263-5C91F0C6EBF7}"/>
                </a:ext>
              </a:extLst>
            </p:cNvPr>
            <p:cNvSpPr/>
            <p:nvPr/>
          </p:nvSpPr>
          <p:spPr>
            <a:xfrm>
              <a:off x="6399031" y="2814827"/>
              <a:ext cx="711952" cy="7208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2">
              <a:extLst>
                <a:ext uri="{FF2B5EF4-FFF2-40B4-BE49-F238E27FC236}">
                  <a16:creationId xmlns:a16="http://schemas.microsoft.com/office/drawing/2014/main" id="{998427A8-E6AB-4D8D-9FAA-494326B613D8}"/>
                </a:ext>
              </a:extLst>
            </p:cNvPr>
            <p:cNvSpPr/>
            <p:nvPr/>
          </p:nvSpPr>
          <p:spPr>
            <a:xfrm>
              <a:off x="6371082" y="2795777"/>
              <a:ext cx="759460" cy="759460"/>
            </a:xfrm>
            <a:custGeom>
              <a:avLst/>
              <a:gdLst/>
              <a:ahLst/>
              <a:cxnLst/>
              <a:rect l="l" t="t" r="r" b="b"/>
              <a:pathLst>
                <a:path w="759459" h="759460">
                  <a:moveTo>
                    <a:pt x="0" y="758951"/>
                  </a:moveTo>
                  <a:lnTo>
                    <a:pt x="758952" y="758951"/>
                  </a:lnTo>
                  <a:lnTo>
                    <a:pt x="758952" y="0"/>
                  </a:lnTo>
                  <a:lnTo>
                    <a:pt x="0" y="0"/>
                  </a:lnTo>
                  <a:lnTo>
                    <a:pt x="0" y="75895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3">
              <a:extLst>
                <a:ext uri="{FF2B5EF4-FFF2-40B4-BE49-F238E27FC236}">
                  <a16:creationId xmlns:a16="http://schemas.microsoft.com/office/drawing/2014/main" id="{F52519C5-80B9-42FA-A458-2F5EEEEDC2BA}"/>
                </a:ext>
              </a:extLst>
            </p:cNvPr>
            <p:cNvSpPr/>
            <p:nvPr/>
          </p:nvSpPr>
          <p:spPr>
            <a:xfrm>
              <a:off x="1514855" y="4169664"/>
              <a:ext cx="720851" cy="7193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1D17E6D2-5994-470D-9719-FB042DAF3255}"/>
                </a:ext>
              </a:extLst>
            </p:cNvPr>
            <p:cNvSpPr/>
            <p:nvPr/>
          </p:nvSpPr>
          <p:spPr>
            <a:xfrm>
              <a:off x="1495805" y="4150614"/>
              <a:ext cx="759460" cy="757555"/>
            </a:xfrm>
            <a:custGeom>
              <a:avLst/>
              <a:gdLst/>
              <a:ahLst/>
              <a:cxnLst/>
              <a:rect l="l" t="t" r="r" b="b"/>
              <a:pathLst>
                <a:path w="759460" h="757554">
                  <a:moveTo>
                    <a:pt x="0" y="757428"/>
                  </a:moveTo>
                  <a:lnTo>
                    <a:pt x="758951" y="757428"/>
                  </a:lnTo>
                  <a:lnTo>
                    <a:pt x="758951" y="0"/>
                  </a:lnTo>
                  <a:lnTo>
                    <a:pt x="0" y="0"/>
                  </a:lnTo>
                  <a:lnTo>
                    <a:pt x="0" y="75742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5">
              <a:extLst>
                <a:ext uri="{FF2B5EF4-FFF2-40B4-BE49-F238E27FC236}">
                  <a16:creationId xmlns:a16="http://schemas.microsoft.com/office/drawing/2014/main" id="{93F8BAD2-FBD3-4EF2-9D2D-F02A20C88A1C}"/>
                </a:ext>
              </a:extLst>
            </p:cNvPr>
            <p:cNvSpPr/>
            <p:nvPr/>
          </p:nvSpPr>
          <p:spPr>
            <a:xfrm>
              <a:off x="3140964" y="4169664"/>
              <a:ext cx="719327" cy="7193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6">
              <a:extLst>
                <a:ext uri="{FF2B5EF4-FFF2-40B4-BE49-F238E27FC236}">
                  <a16:creationId xmlns:a16="http://schemas.microsoft.com/office/drawing/2014/main" id="{9C2C82BB-6A83-43D6-8F40-AAB00C7B6BAF}"/>
                </a:ext>
              </a:extLst>
            </p:cNvPr>
            <p:cNvSpPr/>
            <p:nvPr/>
          </p:nvSpPr>
          <p:spPr>
            <a:xfrm>
              <a:off x="3121914" y="4150614"/>
              <a:ext cx="757555" cy="757555"/>
            </a:xfrm>
            <a:custGeom>
              <a:avLst/>
              <a:gdLst/>
              <a:ahLst/>
              <a:cxnLst/>
              <a:rect l="l" t="t" r="r" b="b"/>
              <a:pathLst>
                <a:path w="757554" h="757554">
                  <a:moveTo>
                    <a:pt x="0" y="757428"/>
                  </a:moveTo>
                  <a:lnTo>
                    <a:pt x="757427" y="757428"/>
                  </a:lnTo>
                  <a:lnTo>
                    <a:pt x="757427" y="0"/>
                  </a:lnTo>
                  <a:lnTo>
                    <a:pt x="0" y="0"/>
                  </a:lnTo>
                  <a:lnTo>
                    <a:pt x="0" y="75742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7">
              <a:extLst>
                <a:ext uri="{FF2B5EF4-FFF2-40B4-BE49-F238E27FC236}">
                  <a16:creationId xmlns:a16="http://schemas.microsoft.com/office/drawing/2014/main" id="{4041A676-0707-4658-A6C6-90A5C4B91A73}"/>
                </a:ext>
              </a:extLst>
            </p:cNvPr>
            <p:cNvSpPr/>
            <p:nvPr/>
          </p:nvSpPr>
          <p:spPr>
            <a:xfrm>
              <a:off x="4767071" y="4169664"/>
              <a:ext cx="719327" cy="7193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8">
              <a:extLst>
                <a:ext uri="{FF2B5EF4-FFF2-40B4-BE49-F238E27FC236}">
                  <a16:creationId xmlns:a16="http://schemas.microsoft.com/office/drawing/2014/main" id="{D22D3CC8-DD13-4F5E-90C3-83213D036EDD}"/>
                </a:ext>
              </a:extLst>
            </p:cNvPr>
            <p:cNvSpPr/>
            <p:nvPr/>
          </p:nvSpPr>
          <p:spPr>
            <a:xfrm>
              <a:off x="4748021" y="4150614"/>
              <a:ext cx="757555" cy="757555"/>
            </a:xfrm>
            <a:custGeom>
              <a:avLst/>
              <a:gdLst/>
              <a:ahLst/>
              <a:cxnLst/>
              <a:rect l="l" t="t" r="r" b="b"/>
              <a:pathLst>
                <a:path w="757554" h="757554">
                  <a:moveTo>
                    <a:pt x="0" y="757428"/>
                  </a:moveTo>
                  <a:lnTo>
                    <a:pt x="757427" y="757428"/>
                  </a:lnTo>
                  <a:lnTo>
                    <a:pt x="757427" y="0"/>
                  </a:lnTo>
                  <a:lnTo>
                    <a:pt x="0" y="0"/>
                  </a:lnTo>
                  <a:lnTo>
                    <a:pt x="0" y="75742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BBE4BA2A-8E41-4C7A-8247-012446582F24}"/>
                </a:ext>
              </a:extLst>
            </p:cNvPr>
            <p:cNvSpPr/>
            <p:nvPr/>
          </p:nvSpPr>
          <p:spPr>
            <a:xfrm>
              <a:off x="6393179" y="4169664"/>
              <a:ext cx="719327" cy="7193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0">
              <a:extLst>
                <a:ext uri="{FF2B5EF4-FFF2-40B4-BE49-F238E27FC236}">
                  <a16:creationId xmlns:a16="http://schemas.microsoft.com/office/drawing/2014/main" id="{57A78C56-2296-485B-BE94-BC6129D7E64E}"/>
                </a:ext>
              </a:extLst>
            </p:cNvPr>
            <p:cNvSpPr/>
            <p:nvPr/>
          </p:nvSpPr>
          <p:spPr>
            <a:xfrm>
              <a:off x="6374129" y="4150614"/>
              <a:ext cx="757555" cy="757555"/>
            </a:xfrm>
            <a:custGeom>
              <a:avLst/>
              <a:gdLst/>
              <a:ahLst/>
              <a:cxnLst/>
              <a:rect l="l" t="t" r="r" b="b"/>
              <a:pathLst>
                <a:path w="757554" h="757554">
                  <a:moveTo>
                    <a:pt x="0" y="757428"/>
                  </a:moveTo>
                  <a:lnTo>
                    <a:pt x="757427" y="757428"/>
                  </a:lnTo>
                  <a:lnTo>
                    <a:pt x="757427" y="0"/>
                  </a:lnTo>
                  <a:lnTo>
                    <a:pt x="0" y="0"/>
                  </a:lnTo>
                  <a:lnTo>
                    <a:pt x="0" y="75742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1">
              <a:extLst>
                <a:ext uri="{FF2B5EF4-FFF2-40B4-BE49-F238E27FC236}">
                  <a16:creationId xmlns:a16="http://schemas.microsoft.com/office/drawing/2014/main" id="{25484F1A-B808-4EEA-A100-6386CBCF2DA7}"/>
                </a:ext>
              </a:extLst>
            </p:cNvPr>
            <p:cNvSpPr txBox="1"/>
            <p:nvPr/>
          </p:nvSpPr>
          <p:spPr>
            <a:xfrm>
              <a:off x="2312035" y="2985338"/>
              <a:ext cx="50292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-10" dirty="0">
                  <a:latin typeface="Calibri"/>
                  <a:cs typeface="Calibri"/>
                </a:rPr>
                <a:t>“5”</a:t>
              </a:r>
              <a:endParaRPr sz="2800" dirty="0">
                <a:latin typeface="Calibri"/>
                <a:cs typeface="Calibri"/>
              </a:endParaRPr>
            </a:p>
          </p:txBody>
        </p:sp>
        <p:sp>
          <p:nvSpPr>
            <p:cNvPr id="33" name="object 22">
              <a:extLst>
                <a:ext uri="{FF2B5EF4-FFF2-40B4-BE49-F238E27FC236}">
                  <a16:creationId xmlns:a16="http://schemas.microsoft.com/office/drawing/2014/main" id="{2BB3F175-0C3A-4E4F-834D-40DE9377C975}"/>
                </a:ext>
              </a:extLst>
            </p:cNvPr>
            <p:cNvSpPr txBox="1"/>
            <p:nvPr/>
          </p:nvSpPr>
          <p:spPr>
            <a:xfrm>
              <a:off x="3938396" y="2973781"/>
              <a:ext cx="50292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-10" dirty="0">
                  <a:latin typeface="Calibri"/>
                  <a:cs typeface="Calibri"/>
                </a:rPr>
                <a:t>“0”</a:t>
              </a:r>
              <a:endParaRPr sz="2800">
                <a:latin typeface="Calibri"/>
                <a:cs typeface="Calibri"/>
              </a:endParaRPr>
            </a:p>
          </p:txBody>
        </p:sp>
        <p:sp>
          <p:nvSpPr>
            <p:cNvPr id="34" name="object 23">
              <a:extLst>
                <a:ext uri="{FF2B5EF4-FFF2-40B4-BE49-F238E27FC236}">
                  <a16:creationId xmlns:a16="http://schemas.microsoft.com/office/drawing/2014/main" id="{1F58A9CB-B396-4566-AAD8-5483CF73FA4B}"/>
                </a:ext>
              </a:extLst>
            </p:cNvPr>
            <p:cNvSpPr txBox="1"/>
            <p:nvPr/>
          </p:nvSpPr>
          <p:spPr>
            <a:xfrm>
              <a:off x="5588889" y="2973781"/>
              <a:ext cx="50419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-5" dirty="0">
                  <a:latin typeface="Calibri"/>
                  <a:cs typeface="Calibri"/>
                </a:rPr>
                <a:t>“4”</a:t>
              </a:r>
              <a:endParaRPr sz="2800">
                <a:latin typeface="Calibri"/>
                <a:cs typeface="Calibri"/>
              </a:endParaRPr>
            </a:p>
          </p:txBody>
        </p:sp>
        <p:sp>
          <p:nvSpPr>
            <p:cNvPr id="35" name="object 24">
              <a:extLst>
                <a:ext uri="{FF2B5EF4-FFF2-40B4-BE49-F238E27FC236}">
                  <a16:creationId xmlns:a16="http://schemas.microsoft.com/office/drawing/2014/main" id="{C273173C-0E78-4D31-A91C-C52324D58098}"/>
                </a:ext>
              </a:extLst>
            </p:cNvPr>
            <p:cNvSpPr txBox="1"/>
            <p:nvPr/>
          </p:nvSpPr>
          <p:spPr>
            <a:xfrm>
              <a:off x="7206488" y="2971545"/>
              <a:ext cx="502284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-10" dirty="0">
                  <a:latin typeface="Calibri"/>
                  <a:cs typeface="Calibri"/>
                </a:rPr>
                <a:t>“1”</a:t>
              </a:r>
              <a:endParaRPr sz="2800">
                <a:latin typeface="Calibri"/>
                <a:cs typeface="Calibri"/>
              </a:endParaRPr>
            </a:p>
          </p:txBody>
        </p:sp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3FD97512-3750-4F9D-8959-8AC242045BD6}"/>
                </a:ext>
              </a:extLst>
            </p:cNvPr>
            <p:cNvSpPr txBox="1"/>
            <p:nvPr/>
          </p:nvSpPr>
          <p:spPr>
            <a:xfrm>
              <a:off x="7208646" y="4334967"/>
              <a:ext cx="50292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-10" dirty="0">
                  <a:latin typeface="Calibri"/>
                  <a:cs typeface="Calibri"/>
                </a:rPr>
                <a:t>“3”</a:t>
              </a:r>
              <a:endParaRPr sz="2800">
                <a:latin typeface="Calibri"/>
                <a:cs typeface="Calibri"/>
              </a:endParaRPr>
            </a:p>
          </p:txBody>
        </p:sp>
        <p:sp>
          <p:nvSpPr>
            <p:cNvPr id="39" name="object 26">
              <a:extLst>
                <a:ext uri="{FF2B5EF4-FFF2-40B4-BE49-F238E27FC236}">
                  <a16:creationId xmlns:a16="http://schemas.microsoft.com/office/drawing/2014/main" id="{8294CFAC-E27D-4429-A28C-4A01C38FFB1D}"/>
                </a:ext>
              </a:extLst>
            </p:cNvPr>
            <p:cNvSpPr txBox="1"/>
            <p:nvPr/>
          </p:nvSpPr>
          <p:spPr>
            <a:xfrm>
              <a:off x="3940302" y="4340478"/>
              <a:ext cx="50355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-5" dirty="0">
                  <a:latin typeface="Calibri"/>
                  <a:cs typeface="Calibri"/>
                </a:rPr>
                <a:t>“2”</a:t>
              </a:r>
              <a:endParaRPr sz="2800">
                <a:latin typeface="Calibri"/>
                <a:cs typeface="Calibri"/>
              </a:endParaRPr>
            </a:p>
          </p:txBody>
        </p:sp>
        <p:sp>
          <p:nvSpPr>
            <p:cNvPr id="41" name="object 27">
              <a:extLst>
                <a:ext uri="{FF2B5EF4-FFF2-40B4-BE49-F238E27FC236}">
                  <a16:creationId xmlns:a16="http://schemas.microsoft.com/office/drawing/2014/main" id="{F61D6110-7794-45D7-BE2B-330951BA5D7F}"/>
                </a:ext>
              </a:extLst>
            </p:cNvPr>
            <p:cNvSpPr txBox="1"/>
            <p:nvPr/>
          </p:nvSpPr>
          <p:spPr>
            <a:xfrm>
              <a:off x="2314194" y="4361815"/>
              <a:ext cx="377952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3289300" algn="l"/>
                </a:tabLst>
              </a:pPr>
              <a:r>
                <a:rPr sz="2800" spc="-10" dirty="0">
                  <a:latin typeface="Calibri"/>
                  <a:cs typeface="Calibri"/>
                </a:rPr>
                <a:t>“9</a:t>
              </a:r>
              <a:r>
                <a:rPr sz="2800" spc="-5" dirty="0">
                  <a:latin typeface="Calibri"/>
                  <a:cs typeface="Calibri"/>
                </a:rPr>
                <a:t>”</a:t>
              </a:r>
              <a:r>
                <a:rPr sz="2800" dirty="0">
                  <a:latin typeface="Calibri"/>
                  <a:cs typeface="Calibri"/>
                </a:rPr>
                <a:t>	</a:t>
              </a:r>
              <a:r>
                <a:rPr sz="2800" spc="-10" dirty="0">
                  <a:latin typeface="Calibri"/>
                  <a:cs typeface="Calibri"/>
                </a:rPr>
                <a:t>“1”</a:t>
              </a:r>
              <a:endParaRPr sz="2800" dirty="0">
                <a:latin typeface="Calibri"/>
                <a:cs typeface="Calibri"/>
              </a:endParaRPr>
            </a:p>
          </p:txBody>
        </p:sp>
      </p:grpSp>
      <p:sp>
        <p:nvSpPr>
          <p:cNvPr id="3" name="object 4">
            <a:extLst>
              <a:ext uri="{FF2B5EF4-FFF2-40B4-BE49-F238E27FC236}">
                <a16:creationId xmlns:a16="http://schemas.microsoft.com/office/drawing/2014/main" id="{02ED5051-BC2D-4D09-B783-73AAF5869C66}"/>
              </a:ext>
            </a:extLst>
          </p:cNvPr>
          <p:cNvSpPr txBox="1"/>
          <p:nvPr/>
        </p:nvSpPr>
        <p:spPr>
          <a:xfrm>
            <a:off x="3618422" y="4901968"/>
            <a:ext cx="4635497" cy="373179"/>
          </a:xfrm>
          <a:prstGeom prst="rect">
            <a:avLst/>
          </a:prstGeom>
          <a:solidFill>
            <a:schemeClr val="tx2"/>
          </a:solidFill>
          <a:ln w="12192">
            <a:solidFill>
              <a:srgbClr val="2E528F"/>
            </a:solidFill>
          </a:ln>
        </p:spPr>
        <p:txBody>
          <a:bodyPr vert="horz" wrap="square" lIns="0" tIns="3810" rIns="0" bIns="0" rtlCol="0" anchor="ctr">
            <a:spAutoFit/>
          </a:bodyPr>
          <a:lstStyle/>
          <a:p>
            <a:pPr marL="1284605" marR="175895" indent="-1094740" algn="ctr">
              <a:lnSpc>
                <a:spcPct val="100000"/>
              </a:lnSpc>
              <a:spcBef>
                <a:spcPts val="30"/>
              </a:spcBef>
            </a:pPr>
            <a:r>
              <a:rPr lang="zh-CN" altLang="en-US" sz="2400" spc="-2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学习目标是在训练数据上定义的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5359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参数学习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889576-00F7-47A6-9D1A-6DC6B9B6CEF6}"/>
              </a:ext>
            </a:extLst>
          </p:cNvPr>
          <p:cNvSpPr txBox="1"/>
          <p:nvPr/>
        </p:nvSpPr>
        <p:spPr>
          <a:xfrm>
            <a:off x="571500" y="867439"/>
            <a:ext cx="4168942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学习目标：使损失降到最低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BC16D9-54CE-4EF4-BA0C-572D57E2D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96" y="1661335"/>
            <a:ext cx="6105093" cy="3396888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4E4D11CA-2DD9-4194-9A40-41B0ABCACAC6}"/>
              </a:ext>
            </a:extLst>
          </p:cNvPr>
          <p:cNvSpPr/>
          <p:nvPr/>
        </p:nvSpPr>
        <p:spPr>
          <a:xfrm>
            <a:off x="576044" y="2514524"/>
            <a:ext cx="1583804" cy="1685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A72580-1A95-4C24-94B4-658BA82B2C1F}"/>
              </a:ext>
            </a:extLst>
          </p:cNvPr>
          <p:cNvSpPr txBox="1"/>
          <p:nvPr/>
        </p:nvSpPr>
        <p:spPr>
          <a:xfrm>
            <a:off x="7817900" y="3776094"/>
            <a:ext cx="5325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zh-CN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2E8A87-F196-43A1-B95D-A3AB6D61F625}"/>
                  </a:ext>
                </a:extLst>
              </p:cNvPr>
              <p:cNvSpPr txBox="1"/>
              <p:nvPr/>
            </p:nvSpPr>
            <p:spPr>
              <a:xfrm>
                <a:off x="2614705" y="3922599"/>
                <a:ext cx="476990" cy="276999"/>
              </a:xfrm>
              <a:prstGeom prst="rect">
                <a:avLst/>
              </a:prstGeom>
              <a:solidFill>
                <a:srgbClr val="FFD47E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2E8A87-F196-43A1-B95D-A3AB6D61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05" y="3922599"/>
                <a:ext cx="476990" cy="276999"/>
              </a:xfrm>
              <a:prstGeom prst="rect">
                <a:avLst/>
              </a:prstGeom>
              <a:blipFill>
                <a:blip r:embed="rId4"/>
                <a:stretch>
                  <a:fillRect l="-6410" r="-641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79974686-1F67-4871-863F-3EFE81957A17}"/>
              </a:ext>
            </a:extLst>
          </p:cNvPr>
          <p:cNvSpPr/>
          <p:nvPr/>
        </p:nvSpPr>
        <p:spPr>
          <a:xfrm>
            <a:off x="8497189" y="1845039"/>
            <a:ext cx="921372" cy="26708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bject 45">
            <a:extLst>
              <a:ext uri="{FF2B5EF4-FFF2-40B4-BE49-F238E27FC236}">
                <a16:creationId xmlns:a16="http://schemas.microsoft.com/office/drawing/2014/main" id="{E0D7851C-2946-4E70-873A-BEB8D2AA4B42}"/>
              </a:ext>
            </a:extLst>
          </p:cNvPr>
          <p:cNvSpPr/>
          <p:nvPr/>
        </p:nvSpPr>
        <p:spPr>
          <a:xfrm>
            <a:off x="623476" y="1954004"/>
            <a:ext cx="1943101" cy="620482"/>
          </a:xfrm>
          <a:custGeom>
            <a:avLst/>
            <a:gdLst/>
            <a:ahLst/>
            <a:cxnLst/>
            <a:rect l="l" t="t" r="r" b="b"/>
            <a:pathLst>
              <a:path w="2463165" h="391160">
                <a:moveTo>
                  <a:pt x="1101077" y="0"/>
                </a:moveTo>
                <a:lnTo>
                  <a:pt x="1059675" y="508"/>
                </a:lnTo>
                <a:lnTo>
                  <a:pt x="1018908" y="1650"/>
                </a:lnTo>
                <a:lnTo>
                  <a:pt x="979030" y="3556"/>
                </a:lnTo>
                <a:lnTo>
                  <a:pt x="939914" y="6096"/>
                </a:lnTo>
                <a:lnTo>
                  <a:pt x="901700" y="9525"/>
                </a:lnTo>
                <a:lnTo>
                  <a:pt x="827633" y="18541"/>
                </a:lnTo>
                <a:lnTo>
                  <a:pt x="756716" y="30480"/>
                </a:lnTo>
                <a:lnTo>
                  <a:pt x="688759" y="44831"/>
                </a:lnTo>
                <a:lnTo>
                  <a:pt x="623455" y="61849"/>
                </a:lnTo>
                <a:lnTo>
                  <a:pt x="560717" y="80899"/>
                </a:lnTo>
                <a:lnTo>
                  <a:pt x="470827" y="113284"/>
                </a:lnTo>
                <a:lnTo>
                  <a:pt x="413397" y="137160"/>
                </a:lnTo>
                <a:lnTo>
                  <a:pt x="357733" y="162560"/>
                </a:lnTo>
                <a:lnTo>
                  <a:pt x="303631" y="189230"/>
                </a:lnTo>
                <a:lnTo>
                  <a:pt x="250926" y="217170"/>
                </a:lnTo>
                <a:lnTo>
                  <a:pt x="199326" y="245872"/>
                </a:lnTo>
                <a:lnTo>
                  <a:pt x="148628" y="275336"/>
                </a:lnTo>
                <a:lnTo>
                  <a:pt x="98653" y="305435"/>
                </a:lnTo>
                <a:lnTo>
                  <a:pt x="0" y="366395"/>
                </a:lnTo>
                <a:lnTo>
                  <a:pt x="15214" y="391033"/>
                </a:lnTo>
                <a:lnTo>
                  <a:pt x="113791" y="330200"/>
                </a:lnTo>
                <a:lnTo>
                  <a:pt x="163474" y="300227"/>
                </a:lnTo>
                <a:lnTo>
                  <a:pt x="213561" y="271018"/>
                </a:lnTo>
                <a:lnTo>
                  <a:pt x="264871" y="242443"/>
                </a:lnTo>
                <a:lnTo>
                  <a:pt x="265082" y="242443"/>
                </a:lnTo>
                <a:lnTo>
                  <a:pt x="316991" y="214884"/>
                </a:lnTo>
                <a:lnTo>
                  <a:pt x="317137" y="214884"/>
                </a:lnTo>
                <a:lnTo>
                  <a:pt x="370344" y="188595"/>
                </a:lnTo>
                <a:lnTo>
                  <a:pt x="370496" y="188595"/>
                </a:lnTo>
                <a:lnTo>
                  <a:pt x="424904" y="163830"/>
                </a:lnTo>
                <a:lnTo>
                  <a:pt x="424751" y="163830"/>
                </a:lnTo>
                <a:lnTo>
                  <a:pt x="481710" y="140081"/>
                </a:lnTo>
                <a:lnTo>
                  <a:pt x="481874" y="140081"/>
                </a:lnTo>
                <a:lnTo>
                  <a:pt x="539712" y="118618"/>
                </a:lnTo>
                <a:lnTo>
                  <a:pt x="569836" y="108458"/>
                </a:lnTo>
                <a:lnTo>
                  <a:pt x="569544" y="108458"/>
                </a:lnTo>
                <a:lnTo>
                  <a:pt x="600405" y="98806"/>
                </a:lnTo>
                <a:lnTo>
                  <a:pt x="600151" y="98806"/>
                </a:lnTo>
                <a:lnTo>
                  <a:pt x="631494" y="89662"/>
                </a:lnTo>
                <a:lnTo>
                  <a:pt x="631190" y="89662"/>
                </a:lnTo>
                <a:lnTo>
                  <a:pt x="663194" y="81025"/>
                </a:lnTo>
                <a:lnTo>
                  <a:pt x="663399" y="81025"/>
                </a:lnTo>
                <a:lnTo>
                  <a:pt x="695553" y="73025"/>
                </a:lnTo>
                <a:lnTo>
                  <a:pt x="695788" y="73025"/>
                </a:lnTo>
                <a:lnTo>
                  <a:pt x="728560" y="65659"/>
                </a:lnTo>
                <a:lnTo>
                  <a:pt x="728268" y="65659"/>
                </a:lnTo>
                <a:lnTo>
                  <a:pt x="762279" y="58800"/>
                </a:lnTo>
                <a:lnTo>
                  <a:pt x="762658" y="58800"/>
                </a:lnTo>
                <a:lnTo>
                  <a:pt x="796721" y="52705"/>
                </a:lnTo>
                <a:lnTo>
                  <a:pt x="797232" y="52705"/>
                </a:lnTo>
                <a:lnTo>
                  <a:pt x="831976" y="47116"/>
                </a:lnTo>
                <a:lnTo>
                  <a:pt x="832550" y="47116"/>
                </a:lnTo>
                <a:lnTo>
                  <a:pt x="867879" y="42418"/>
                </a:lnTo>
                <a:lnTo>
                  <a:pt x="868751" y="42418"/>
                </a:lnTo>
                <a:lnTo>
                  <a:pt x="904773" y="38353"/>
                </a:lnTo>
                <a:lnTo>
                  <a:pt x="904417" y="38353"/>
                </a:lnTo>
                <a:lnTo>
                  <a:pt x="942327" y="35051"/>
                </a:lnTo>
                <a:lnTo>
                  <a:pt x="942073" y="35051"/>
                </a:lnTo>
                <a:lnTo>
                  <a:pt x="980808" y="32385"/>
                </a:lnTo>
                <a:lnTo>
                  <a:pt x="983195" y="32385"/>
                </a:lnTo>
                <a:lnTo>
                  <a:pt x="1020178" y="30607"/>
                </a:lnTo>
                <a:lnTo>
                  <a:pt x="1019797" y="30607"/>
                </a:lnTo>
                <a:lnTo>
                  <a:pt x="1060310" y="29463"/>
                </a:lnTo>
                <a:lnTo>
                  <a:pt x="1060056" y="29463"/>
                </a:lnTo>
                <a:lnTo>
                  <a:pt x="1101120" y="28957"/>
                </a:lnTo>
                <a:lnTo>
                  <a:pt x="1554028" y="28956"/>
                </a:lnTo>
                <a:lnTo>
                  <a:pt x="1551927" y="28701"/>
                </a:lnTo>
                <a:lnTo>
                  <a:pt x="1457058" y="18796"/>
                </a:lnTo>
                <a:lnTo>
                  <a:pt x="1364348" y="10668"/>
                </a:lnTo>
                <a:lnTo>
                  <a:pt x="1318882" y="7493"/>
                </a:lnTo>
                <a:lnTo>
                  <a:pt x="1273924" y="4825"/>
                </a:lnTo>
                <a:lnTo>
                  <a:pt x="1229728" y="2666"/>
                </a:lnTo>
                <a:lnTo>
                  <a:pt x="1186167" y="1143"/>
                </a:lnTo>
                <a:lnTo>
                  <a:pt x="1143241" y="253"/>
                </a:lnTo>
                <a:lnTo>
                  <a:pt x="1101077" y="0"/>
                </a:lnTo>
                <a:close/>
              </a:path>
              <a:path w="2463165" h="391160">
                <a:moveTo>
                  <a:pt x="163514" y="300227"/>
                </a:moveTo>
                <a:lnTo>
                  <a:pt x="163296" y="300355"/>
                </a:lnTo>
                <a:lnTo>
                  <a:pt x="163514" y="300227"/>
                </a:lnTo>
                <a:close/>
              </a:path>
              <a:path w="2463165" h="391160">
                <a:moveTo>
                  <a:pt x="213779" y="270890"/>
                </a:moveTo>
                <a:lnTo>
                  <a:pt x="213525" y="271018"/>
                </a:lnTo>
                <a:lnTo>
                  <a:pt x="213779" y="270890"/>
                </a:lnTo>
                <a:close/>
              </a:path>
              <a:path w="2463165" h="391160">
                <a:moveTo>
                  <a:pt x="265082" y="242443"/>
                </a:moveTo>
                <a:lnTo>
                  <a:pt x="264871" y="242443"/>
                </a:lnTo>
                <a:lnTo>
                  <a:pt x="264604" y="242697"/>
                </a:lnTo>
                <a:lnTo>
                  <a:pt x="265082" y="242443"/>
                </a:lnTo>
                <a:close/>
              </a:path>
              <a:path w="2463165" h="391160">
                <a:moveTo>
                  <a:pt x="317137" y="214884"/>
                </a:moveTo>
                <a:lnTo>
                  <a:pt x="316991" y="214884"/>
                </a:lnTo>
                <a:lnTo>
                  <a:pt x="316623" y="215137"/>
                </a:lnTo>
                <a:lnTo>
                  <a:pt x="317137" y="214884"/>
                </a:lnTo>
                <a:close/>
              </a:path>
              <a:path w="2463165" h="391160">
                <a:moveTo>
                  <a:pt x="2374722" y="186451"/>
                </a:moveTo>
                <a:lnTo>
                  <a:pt x="2369680" y="215011"/>
                </a:lnTo>
                <a:lnTo>
                  <a:pt x="2457220" y="188975"/>
                </a:lnTo>
                <a:lnTo>
                  <a:pt x="2388984" y="188975"/>
                </a:lnTo>
                <a:lnTo>
                  <a:pt x="2374722" y="186451"/>
                </a:lnTo>
                <a:close/>
              </a:path>
              <a:path w="2463165" h="391160">
                <a:moveTo>
                  <a:pt x="2379768" y="157872"/>
                </a:moveTo>
                <a:lnTo>
                  <a:pt x="2374722" y="186451"/>
                </a:lnTo>
                <a:lnTo>
                  <a:pt x="2388984" y="188975"/>
                </a:lnTo>
                <a:lnTo>
                  <a:pt x="2394064" y="160400"/>
                </a:lnTo>
                <a:lnTo>
                  <a:pt x="2379768" y="157872"/>
                </a:lnTo>
                <a:close/>
              </a:path>
              <a:path w="2463165" h="391160">
                <a:moveTo>
                  <a:pt x="2384793" y="129412"/>
                </a:moveTo>
                <a:lnTo>
                  <a:pt x="2379768" y="157872"/>
                </a:lnTo>
                <a:lnTo>
                  <a:pt x="2394064" y="160400"/>
                </a:lnTo>
                <a:lnTo>
                  <a:pt x="2388984" y="188975"/>
                </a:lnTo>
                <a:lnTo>
                  <a:pt x="2457220" y="188975"/>
                </a:lnTo>
                <a:lnTo>
                  <a:pt x="2462771" y="187325"/>
                </a:lnTo>
                <a:lnTo>
                  <a:pt x="2384793" y="129412"/>
                </a:lnTo>
                <a:close/>
              </a:path>
              <a:path w="2463165" h="391160">
                <a:moveTo>
                  <a:pt x="370496" y="188595"/>
                </a:moveTo>
                <a:lnTo>
                  <a:pt x="370344" y="188595"/>
                </a:lnTo>
                <a:lnTo>
                  <a:pt x="369938" y="188849"/>
                </a:lnTo>
                <a:lnTo>
                  <a:pt x="370496" y="188595"/>
                </a:lnTo>
                <a:close/>
              </a:path>
              <a:path w="2463165" h="391160">
                <a:moveTo>
                  <a:pt x="1701572" y="47498"/>
                </a:moveTo>
                <a:lnTo>
                  <a:pt x="1454137" y="47498"/>
                </a:lnTo>
                <a:lnTo>
                  <a:pt x="1548752" y="57403"/>
                </a:lnTo>
                <a:lnTo>
                  <a:pt x="1548498" y="57403"/>
                </a:lnTo>
                <a:lnTo>
                  <a:pt x="1645018" y="69087"/>
                </a:lnTo>
                <a:lnTo>
                  <a:pt x="1644891" y="69087"/>
                </a:lnTo>
                <a:lnTo>
                  <a:pt x="1743062" y="82296"/>
                </a:lnTo>
                <a:lnTo>
                  <a:pt x="1742935" y="82296"/>
                </a:lnTo>
                <a:lnTo>
                  <a:pt x="1842630" y="96774"/>
                </a:lnTo>
                <a:lnTo>
                  <a:pt x="2045576" y="129159"/>
                </a:lnTo>
                <a:lnTo>
                  <a:pt x="2045449" y="129159"/>
                </a:lnTo>
                <a:lnTo>
                  <a:pt x="2148446" y="146558"/>
                </a:lnTo>
                <a:lnTo>
                  <a:pt x="2374722" y="186451"/>
                </a:lnTo>
                <a:lnTo>
                  <a:pt x="2379768" y="157872"/>
                </a:lnTo>
                <a:lnTo>
                  <a:pt x="2050275" y="100584"/>
                </a:lnTo>
                <a:lnTo>
                  <a:pt x="1846821" y="68199"/>
                </a:lnTo>
                <a:lnTo>
                  <a:pt x="1746999" y="53594"/>
                </a:lnTo>
                <a:lnTo>
                  <a:pt x="1701572" y="47498"/>
                </a:lnTo>
                <a:close/>
              </a:path>
              <a:path w="2463165" h="391160">
                <a:moveTo>
                  <a:pt x="425183" y="163702"/>
                </a:moveTo>
                <a:lnTo>
                  <a:pt x="424751" y="163830"/>
                </a:lnTo>
                <a:lnTo>
                  <a:pt x="424904" y="163830"/>
                </a:lnTo>
                <a:lnTo>
                  <a:pt x="425183" y="163702"/>
                </a:lnTo>
                <a:close/>
              </a:path>
              <a:path w="2463165" h="391160">
                <a:moveTo>
                  <a:pt x="481874" y="140081"/>
                </a:moveTo>
                <a:lnTo>
                  <a:pt x="481710" y="140081"/>
                </a:lnTo>
                <a:lnTo>
                  <a:pt x="481190" y="140335"/>
                </a:lnTo>
                <a:lnTo>
                  <a:pt x="481874" y="140081"/>
                </a:lnTo>
                <a:close/>
              </a:path>
              <a:path w="2463165" h="391160">
                <a:moveTo>
                  <a:pt x="540054" y="118490"/>
                </a:moveTo>
                <a:lnTo>
                  <a:pt x="539635" y="118618"/>
                </a:lnTo>
                <a:lnTo>
                  <a:pt x="540054" y="118490"/>
                </a:lnTo>
                <a:close/>
              </a:path>
              <a:path w="2463165" h="391160">
                <a:moveTo>
                  <a:pt x="663399" y="81025"/>
                </a:moveTo>
                <a:lnTo>
                  <a:pt x="663194" y="81025"/>
                </a:lnTo>
                <a:lnTo>
                  <a:pt x="662889" y="81152"/>
                </a:lnTo>
                <a:lnTo>
                  <a:pt x="663399" y="81025"/>
                </a:lnTo>
                <a:close/>
              </a:path>
              <a:path w="2463165" h="391160">
                <a:moveTo>
                  <a:pt x="695788" y="73025"/>
                </a:moveTo>
                <a:lnTo>
                  <a:pt x="695553" y="73025"/>
                </a:lnTo>
                <a:lnTo>
                  <a:pt x="695223" y="73151"/>
                </a:lnTo>
                <a:lnTo>
                  <a:pt x="695788" y="73025"/>
                </a:lnTo>
                <a:close/>
              </a:path>
              <a:path w="2463165" h="391160">
                <a:moveTo>
                  <a:pt x="762658" y="58800"/>
                </a:moveTo>
                <a:lnTo>
                  <a:pt x="762279" y="58800"/>
                </a:lnTo>
                <a:lnTo>
                  <a:pt x="761949" y="58927"/>
                </a:lnTo>
                <a:lnTo>
                  <a:pt x="762658" y="58800"/>
                </a:lnTo>
                <a:close/>
              </a:path>
              <a:path w="2463165" h="391160">
                <a:moveTo>
                  <a:pt x="797232" y="52705"/>
                </a:moveTo>
                <a:lnTo>
                  <a:pt x="796721" y="52705"/>
                </a:lnTo>
                <a:lnTo>
                  <a:pt x="796442" y="52832"/>
                </a:lnTo>
                <a:lnTo>
                  <a:pt x="797232" y="52705"/>
                </a:lnTo>
                <a:close/>
              </a:path>
              <a:path w="2463165" h="391160">
                <a:moveTo>
                  <a:pt x="1554028" y="28956"/>
                </a:moveTo>
                <a:lnTo>
                  <a:pt x="1101120" y="28957"/>
                </a:lnTo>
                <a:lnTo>
                  <a:pt x="1142987" y="29210"/>
                </a:lnTo>
                <a:lnTo>
                  <a:pt x="1142733" y="29210"/>
                </a:lnTo>
                <a:lnTo>
                  <a:pt x="1185405" y="30099"/>
                </a:lnTo>
                <a:lnTo>
                  <a:pt x="1185278" y="30099"/>
                </a:lnTo>
                <a:lnTo>
                  <a:pt x="1228712" y="31623"/>
                </a:lnTo>
                <a:lnTo>
                  <a:pt x="1228458" y="31623"/>
                </a:lnTo>
                <a:lnTo>
                  <a:pt x="1272527" y="33655"/>
                </a:lnTo>
                <a:lnTo>
                  <a:pt x="1272273" y="33655"/>
                </a:lnTo>
                <a:lnTo>
                  <a:pt x="1317104" y="36322"/>
                </a:lnTo>
                <a:lnTo>
                  <a:pt x="1362316" y="39624"/>
                </a:lnTo>
                <a:lnTo>
                  <a:pt x="1408036" y="43307"/>
                </a:lnTo>
                <a:lnTo>
                  <a:pt x="1454391" y="47625"/>
                </a:lnTo>
                <a:lnTo>
                  <a:pt x="1454137" y="47498"/>
                </a:lnTo>
                <a:lnTo>
                  <a:pt x="1701572" y="47498"/>
                </a:lnTo>
                <a:lnTo>
                  <a:pt x="1648574" y="40386"/>
                </a:lnTo>
                <a:lnTo>
                  <a:pt x="1554028" y="28956"/>
                </a:lnTo>
                <a:close/>
              </a:path>
              <a:path w="2463165" h="391160">
                <a:moveTo>
                  <a:pt x="832550" y="47116"/>
                </a:moveTo>
                <a:lnTo>
                  <a:pt x="831976" y="47116"/>
                </a:lnTo>
                <a:lnTo>
                  <a:pt x="831596" y="47244"/>
                </a:lnTo>
                <a:lnTo>
                  <a:pt x="832550" y="47116"/>
                </a:lnTo>
                <a:close/>
              </a:path>
              <a:path w="2463165" h="391160">
                <a:moveTo>
                  <a:pt x="868751" y="42418"/>
                </a:moveTo>
                <a:lnTo>
                  <a:pt x="867879" y="42418"/>
                </a:lnTo>
                <a:lnTo>
                  <a:pt x="867625" y="42545"/>
                </a:lnTo>
                <a:lnTo>
                  <a:pt x="868751" y="42418"/>
                </a:lnTo>
                <a:close/>
              </a:path>
              <a:path w="2463165" h="391160">
                <a:moveTo>
                  <a:pt x="983195" y="32385"/>
                </a:moveTo>
                <a:lnTo>
                  <a:pt x="980808" y="32385"/>
                </a:lnTo>
                <a:lnTo>
                  <a:pt x="980554" y="32512"/>
                </a:lnTo>
                <a:lnTo>
                  <a:pt x="983195" y="3238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5CFA7EC4-C31D-4190-9BB1-F93EFE01D2FA}"/>
              </a:ext>
            </a:extLst>
          </p:cNvPr>
          <p:cNvSpPr/>
          <p:nvPr/>
        </p:nvSpPr>
        <p:spPr>
          <a:xfrm>
            <a:off x="2067243" y="4142114"/>
            <a:ext cx="569595" cy="191290"/>
          </a:xfrm>
          <a:custGeom>
            <a:avLst/>
            <a:gdLst/>
            <a:ahLst/>
            <a:cxnLst/>
            <a:rect l="l" t="t" r="r" b="b"/>
            <a:pathLst>
              <a:path w="569594" h="286385">
                <a:moveTo>
                  <a:pt x="28701" y="0"/>
                </a:moveTo>
                <a:lnTo>
                  <a:pt x="0" y="3556"/>
                </a:lnTo>
                <a:lnTo>
                  <a:pt x="5587" y="50291"/>
                </a:lnTo>
                <a:lnTo>
                  <a:pt x="8635" y="73532"/>
                </a:lnTo>
                <a:lnTo>
                  <a:pt x="16128" y="118490"/>
                </a:lnTo>
                <a:lnTo>
                  <a:pt x="26034" y="160781"/>
                </a:lnTo>
                <a:lnTo>
                  <a:pt x="39496" y="199262"/>
                </a:lnTo>
                <a:lnTo>
                  <a:pt x="57784" y="232917"/>
                </a:lnTo>
                <a:lnTo>
                  <a:pt x="97408" y="270382"/>
                </a:lnTo>
                <a:lnTo>
                  <a:pt x="133222" y="283590"/>
                </a:lnTo>
                <a:lnTo>
                  <a:pt x="164210" y="286003"/>
                </a:lnTo>
                <a:lnTo>
                  <a:pt x="175259" y="285622"/>
                </a:lnTo>
                <a:lnTo>
                  <a:pt x="221995" y="278256"/>
                </a:lnTo>
                <a:lnTo>
                  <a:pt x="273431" y="263270"/>
                </a:lnTo>
                <a:lnTo>
                  <a:pt x="290584" y="257047"/>
                </a:lnTo>
                <a:lnTo>
                  <a:pt x="155246" y="257041"/>
                </a:lnTo>
                <a:lnTo>
                  <a:pt x="147595" y="256412"/>
                </a:lnTo>
                <a:lnTo>
                  <a:pt x="146938" y="256412"/>
                </a:lnTo>
                <a:lnTo>
                  <a:pt x="146159" y="256301"/>
                </a:lnTo>
                <a:lnTo>
                  <a:pt x="139769" y="255269"/>
                </a:lnTo>
                <a:lnTo>
                  <a:pt x="139319" y="255269"/>
                </a:lnTo>
                <a:lnTo>
                  <a:pt x="138175" y="255015"/>
                </a:lnTo>
                <a:lnTo>
                  <a:pt x="130809" y="253237"/>
                </a:lnTo>
                <a:lnTo>
                  <a:pt x="131152" y="253237"/>
                </a:lnTo>
                <a:lnTo>
                  <a:pt x="125552" y="251459"/>
                </a:lnTo>
                <a:lnTo>
                  <a:pt x="125094" y="251459"/>
                </a:lnTo>
                <a:lnTo>
                  <a:pt x="118800" y="248792"/>
                </a:lnTo>
                <a:lnTo>
                  <a:pt x="118617" y="248792"/>
                </a:lnTo>
                <a:lnTo>
                  <a:pt x="117601" y="248284"/>
                </a:lnTo>
                <a:lnTo>
                  <a:pt x="113222" y="245998"/>
                </a:lnTo>
                <a:lnTo>
                  <a:pt x="113029" y="245998"/>
                </a:lnTo>
                <a:lnTo>
                  <a:pt x="111506" y="245109"/>
                </a:lnTo>
                <a:lnTo>
                  <a:pt x="111740" y="245109"/>
                </a:lnTo>
                <a:lnTo>
                  <a:pt x="101975" y="238378"/>
                </a:lnTo>
                <a:lnTo>
                  <a:pt x="101726" y="238378"/>
                </a:lnTo>
                <a:lnTo>
                  <a:pt x="99948" y="236981"/>
                </a:lnTo>
                <a:lnTo>
                  <a:pt x="100250" y="236981"/>
                </a:lnTo>
                <a:lnTo>
                  <a:pt x="91526" y="228726"/>
                </a:lnTo>
                <a:lnTo>
                  <a:pt x="91312" y="228726"/>
                </a:lnTo>
                <a:lnTo>
                  <a:pt x="89915" y="227202"/>
                </a:lnTo>
                <a:lnTo>
                  <a:pt x="90114" y="227202"/>
                </a:lnTo>
                <a:lnTo>
                  <a:pt x="82224" y="217169"/>
                </a:lnTo>
                <a:lnTo>
                  <a:pt x="82041" y="217169"/>
                </a:lnTo>
                <a:lnTo>
                  <a:pt x="81025" y="215645"/>
                </a:lnTo>
                <a:lnTo>
                  <a:pt x="73841" y="203581"/>
                </a:lnTo>
                <a:lnTo>
                  <a:pt x="73151" y="202437"/>
                </a:lnTo>
                <a:lnTo>
                  <a:pt x="66462" y="188340"/>
                </a:lnTo>
                <a:lnTo>
                  <a:pt x="66293" y="188340"/>
                </a:lnTo>
                <a:lnTo>
                  <a:pt x="59435" y="170560"/>
                </a:lnTo>
                <a:lnTo>
                  <a:pt x="53720" y="152526"/>
                </a:lnTo>
                <a:lnTo>
                  <a:pt x="49054" y="133731"/>
                </a:lnTo>
                <a:lnTo>
                  <a:pt x="44684" y="113156"/>
                </a:lnTo>
                <a:lnTo>
                  <a:pt x="40811" y="91566"/>
                </a:lnTo>
                <a:lnTo>
                  <a:pt x="40853" y="91312"/>
                </a:lnTo>
                <a:lnTo>
                  <a:pt x="37378" y="69468"/>
                </a:lnTo>
                <a:lnTo>
                  <a:pt x="34323" y="46735"/>
                </a:lnTo>
                <a:lnTo>
                  <a:pt x="28701" y="0"/>
                </a:lnTo>
                <a:close/>
              </a:path>
              <a:path w="569594" h="286385">
                <a:moveTo>
                  <a:pt x="154304" y="256920"/>
                </a:moveTo>
                <a:lnTo>
                  <a:pt x="155320" y="257047"/>
                </a:lnTo>
                <a:lnTo>
                  <a:pt x="163612" y="257041"/>
                </a:lnTo>
                <a:lnTo>
                  <a:pt x="154304" y="256920"/>
                </a:lnTo>
                <a:close/>
              </a:path>
              <a:path w="569594" h="286385">
                <a:moveTo>
                  <a:pt x="163612" y="257041"/>
                </a:moveTo>
                <a:lnTo>
                  <a:pt x="163448" y="257047"/>
                </a:lnTo>
                <a:lnTo>
                  <a:pt x="164083" y="257047"/>
                </a:lnTo>
                <a:lnTo>
                  <a:pt x="163612" y="257041"/>
                </a:lnTo>
                <a:close/>
              </a:path>
              <a:path w="569594" h="286385">
                <a:moveTo>
                  <a:pt x="173515" y="256670"/>
                </a:moveTo>
                <a:lnTo>
                  <a:pt x="163612" y="257041"/>
                </a:lnTo>
                <a:lnTo>
                  <a:pt x="290601" y="257041"/>
                </a:lnTo>
                <a:lnTo>
                  <a:pt x="291284" y="256794"/>
                </a:lnTo>
                <a:lnTo>
                  <a:pt x="172465" y="256794"/>
                </a:lnTo>
                <a:lnTo>
                  <a:pt x="173515" y="256670"/>
                </a:lnTo>
                <a:close/>
              </a:path>
              <a:path w="569594" h="286385">
                <a:moveTo>
                  <a:pt x="291634" y="256666"/>
                </a:moveTo>
                <a:lnTo>
                  <a:pt x="173577" y="256670"/>
                </a:lnTo>
                <a:lnTo>
                  <a:pt x="172465" y="256794"/>
                </a:lnTo>
                <a:lnTo>
                  <a:pt x="291284" y="256794"/>
                </a:lnTo>
                <a:lnTo>
                  <a:pt x="291634" y="256666"/>
                </a:lnTo>
                <a:close/>
              </a:path>
              <a:path w="569594" h="286385">
                <a:moveTo>
                  <a:pt x="194056" y="254253"/>
                </a:moveTo>
                <a:lnTo>
                  <a:pt x="173515" y="256670"/>
                </a:lnTo>
                <a:lnTo>
                  <a:pt x="291634" y="256666"/>
                </a:lnTo>
                <a:lnTo>
                  <a:pt x="297585" y="254507"/>
                </a:lnTo>
                <a:lnTo>
                  <a:pt x="192912" y="254507"/>
                </a:lnTo>
                <a:lnTo>
                  <a:pt x="194056" y="254253"/>
                </a:lnTo>
                <a:close/>
              </a:path>
              <a:path w="569594" h="286385">
                <a:moveTo>
                  <a:pt x="146240" y="256301"/>
                </a:moveTo>
                <a:lnTo>
                  <a:pt x="146938" y="256412"/>
                </a:lnTo>
                <a:lnTo>
                  <a:pt x="147595" y="256412"/>
                </a:lnTo>
                <a:lnTo>
                  <a:pt x="146240" y="256301"/>
                </a:lnTo>
                <a:close/>
              </a:path>
              <a:path w="569594" h="286385">
                <a:moveTo>
                  <a:pt x="146142" y="256285"/>
                </a:moveTo>
                <a:close/>
              </a:path>
              <a:path w="569594" h="286385">
                <a:moveTo>
                  <a:pt x="138175" y="255015"/>
                </a:moveTo>
                <a:lnTo>
                  <a:pt x="139319" y="255269"/>
                </a:lnTo>
                <a:lnTo>
                  <a:pt x="138414" y="255054"/>
                </a:lnTo>
                <a:lnTo>
                  <a:pt x="138175" y="255015"/>
                </a:lnTo>
                <a:close/>
              </a:path>
              <a:path w="569594" h="286385">
                <a:moveTo>
                  <a:pt x="138414" y="255054"/>
                </a:moveTo>
                <a:lnTo>
                  <a:pt x="139319" y="255269"/>
                </a:lnTo>
                <a:lnTo>
                  <a:pt x="139769" y="255269"/>
                </a:lnTo>
                <a:lnTo>
                  <a:pt x="138414" y="255054"/>
                </a:lnTo>
                <a:close/>
              </a:path>
              <a:path w="569594" h="286385">
                <a:moveTo>
                  <a:pt x="138255" y="255015"/>
                </a:moveTo>
                <a:lnTo>
                  <a:pt x="138414" y="255054"/>
                </a:lnTo>
                <a:lnTo>
                  <a:pt x="138255" y="255015"/>
                </a:lnTo>
                <a:close/>
              </a:path>
              <a:path w="569594" h="286385">
                <a:moveTo>
                  <a:pt x="309289" y="249935"/>
                </a:moveTo>
                <a:lnTo>
                  <a:pt x="215900" y="249935"/>
                </a:lnTo>
                <a:lnTo>
                  <a:pt x="192912" y="254507"/>
                </a:lnTo>
                <a:lnTo>
                  <a:pt x="297585" y="254507"/>
                </a:lnTo>
                <a:lnTo>
                  <a:pt x="300735" y="253364"/>
                </a:lnTo>
                <a:lnTo>
                  <a:pt x="309289" y="249935"/>
                </a:lnTo>
                <a:close/>
              </a:path>
              <a:path w="569594" h="286385">
                <a:moveTo>
                  <a:pt x="131152" y="253237"/>
                </a:moveTo>
                <a:lnTo>
                  <a:pt x="130809" y="253237"/>
                </a:lnTo>
                <a:lnTo>
                  <a:pt x="131952" y="253491"/>
                </a:lnTo>
                <a:lnTo>
                  <a:pt x="131152" y="253237"/>
                </a:lnTo>
                <a:close/>
              </a:path>
              <a:path w="569594" h="286385">
                <a:moveTo>
                  <a:pt x="123951" y="250951"/>
                </a:moveTo>
                <a:lnTo>
                  <a:pt x="125094" y="251459"/>
                </a:lnTo>
                <a:lnTo>
                  <a:pt x="125552" y="251459"/>
                </a:lnTo>
                <a:lnTo>
                  <a:pt x="123951" y="250951"/>
                </a:lnTo>
                <a:close/>
              </a:path>
              <a:path w="569594" h="286385">
                <a:moveTo>
                  <a:pt x="239394" y="243585"/>
                </a:moveTo>
                <a:lnTo>
                  <a:pt x="215010" y="250062"/>
                </a:lnTo>
                <a:lnTo>
                  <a:pt x="215900" y="249935"/>
                </a:lnTo>
                <a:lnTo>
                  <a:pt x="309289" y="249935"/>
                </a:lnTo>
                <a:lnTo>
                  <a:pt x="324494" y="243839"/>
                </a:lnTo>
                <a:lnTo>
                  <a:pt x="238759" y="243839"/>
                </a:lnTo>
                <a:lnTo>
                  <a:pt x="239394" y="243585"/>
                </a:lnTo>
                <a:close/>
              </a:path>
              <a:path w="569594" h="286385">
                <a:moveTo>
                  <a:pt x="117601" y="248284"/>
                </a:moveTo>
                <a:lnTo>
                  <a:pt x="118617" y="248792"/>
                </a:lnTo>
                <a:lnTo>
                  <a:pt x="117794" y="248366"/>
                </a:lnTo>
                <a:lnTo>
                  <a:pt x="117601" y="248284"/>
                </a:lnTo>
                <a:close/>
              </a:path>
              <a:path w="569594" h="286385">
                <a:moveTo>
                  <a:pt x="117794" y="248366"/>
                </a:moveTo>
                <a:lnTo>
                  <a:pt x="118617" y="248792"/>
                </a:lnTo>
                <a:lnTo>
                  <a:pt x="118800" y="248792"/>
                </a:lnTo>
                <a:lnTo>
                  <a:pt x="117794" y="248366"/>
                </a:lnTo>
                <a:close/>
              </a:path>
              <a:path w="569594" h="286385">
                <a:moveTo>
                  <a:pt x="117637" y="248284"/>
                </a:moveTo>
                <a:lnTo>
                  <a:pt x="117794" y="248366"/>
                </a:lnTo>
                <a:lnTo>
                  <a:pt x="117637" y="248284"/>
                </a:lnTo>
                <a:close/>
              </a:path>
              <a:path w="569594" h="286385">
                <a:moveTo>
                  <a:pt x="111506" y="245109"/>
                </a:moveTo>
                <a:lnTo>
                  <a:pt x="113029" y="245998"/>
                </a:lnTo>
                <a:lnTo>
                  <a:pt x="112448" y="245597"/>
                </a:lnTo>
                <a:lnTo>
                  <a:pt x="111506" y="245109"/>
                </a:lnTo>
                <a:close/>
              </a:path>
              <a:path w="569594" h="286385">
                <a:moveTo>
                  <a:pt x="112448" y="245597"/>
                </a:moveTo>
                <a:lnTo>
                  <a:pt x="113029" y="245998"/>
                </a:lnTo>
                <a:lnTo>
                  <a:pt x="113222" y="245998"/>
                </a:lnTo>
                <a:lnTo>
                  <a:pt x="112448" y="245597"/>
                </a:lnTo>
                <a:close/>
              </a:path>
              <a:path w="569594" h="286385">
                <a:moveTo>
                  <a:pt x="111740" y="245109"/>
                </a:moveTo>
                <a:lnTo>
                  <a:pt x="111506" y="245109"/>
                </a:lnTo>
                <a:lnTo>
                  <a:pt x="112448" y="245597"/>
                </a:lnTo>
                <a:lnTo>
                  <a:pt x="111740" y="245109"/>
                </a:lnTo>
                <a:close/>
              </a:path>
              <a:path w="569594" h="286385">
                <a:moveTo>
                  <a:pt x="264413" y="235712"/>
                </a:moveTo>
                <a:lnTo>
                  <a:pt x="238759" y="243839"/>
                </a:lnTo>
                <a:lnTo>
                  <a:pt x="324494" y="243839"/>
                </a:lnTo>
                <a:lnTo>
                  <a:pt x="328929" y="242062"/>
                </a:lnTo>
                <a:lnTo>
                  <a:pt x="342889" y="235965"/>
                </a:lnTo>
                <a:lnTo>
                  <a:pt x="263778" y="235965"/>
                </a:lnTo>
                <a:lnTo>
                  <a:pt x="264413" y="235712"/>
                </a:lnTo>
                <a:close/>
              </a:path>
              <a:path w="569594" h="286385">
                <a:moveTo>
                  <a:pt x="99948" y="236981"/>
                </a:moveTo>
                <a:lnTo>
                  <a:pt x="101726" y="238378"/>
                </a:lnTo>
                <a:lnTo>
                  <a:pt x="101059" y="237747"/>
                </a:lnTo>
                <a:lnTo>
                  <a:pt x="99948" y="236981"/>
                </a:lnTo>
                <a:close/>
              </a:path>
              <a:path w="569594" h="286385">
                <a:moveTo>
                  <a:pt x="101059" y="237747"/>
                </a:moveTo>
                <a:lnTo>
                  <a:pt x="101726" y="238378"/>
                </a:lnTo>
                <a:lnTo>
                  <a:pt x="101975" y="238378"/>
                </a:lnTo>
                <a:lnTo>
                  <a:pt x="101059" y="237747"/>
                </a:lnTo>
                <a:close/>
              </a:path>
              <a:path w="569594" h="286385">
                <a:moveTo>
                  <a:pt x="100250" y="236981"/>
                </a:moveTo>
                <a:lnTo>
                  <a:pt x="99948" y="236981"/>
                </a:lnTo>
                <a:lnTo>
                  <a:pt x="101059" y="237747"/>
                </a:lnTo>
                <a:lnTo>
                  <a:pt x="100250" y="236981"/>
                </a:lnTo>
                <a:close/>
              </a:path>
              <a:path w="569594" h="286385">
                <a:moveTo>
                  <a:pt x="365021" y="226187"/>
                </a:moveTo>
                <a:lnTo>
                  <a:pt x="290575" y="226187"/>
                </a:lnTo>
                <a:lnTo>
                  <a:pt x="263778" y="235965"/>
                </a:lnTo>
                <a:lnTo>
                  <a:pt x="342889" y="235965"/>
                </a:lnTo>
                <a:lnTo>
                  <a:pt x="358013" y="229362"/>
                </a:lnTo>
                <a:lnTo>
                  <a:pt x="365021" y="226187"/>
                </a:lnTo>
                <a:close/>
              </a:path>
              <a:path w="569594" h="286385">
                <a:moveTo>
                  <a:pt x="89915" y="227202"/>
                </a:moveTo>
                <a:lnTo>
                  <a:pt x="91312" y="228726"/>
                </a:lnTo>
                <a:lnTo>
                  <a:pt x="90691" y="227937"/>
                </a:lnTo>
                <a:lnTo>
                  <a:pt x="89915" y="227202"/>
                </a:lnTo>
                <a:close/>
              </a:path>
              <a:path w="569594" h="286385">
                <a:moveTo>
                  <a:pt x="90691" y="227937"/>
                </a:moveTo>
                <a:lnTo>
                  <a:pt x="91312" y="228726"/>
                </a:lnTo>
                <a:lnTo>
                  <a:pt x="91526" y="228726"/>
                </a:lnTo>
                <a:lnTo>
                  <a:pt x="90691" y="227937"/>
                </a:lnTo>
                <a:close/>
              </a:path>
              <a:path w="569594" h="286385">
                <a:moveTo>
                  <a:pt x="90114" y="227202"/>
                </a:moveTo>
                <a:lnTo>
                  <a:pt x="89915" y="227202"/>
                </a:lnTo>
                <a:lnTo>
                  <a:pt x="90691" y="227937"/>
                </a:lnTo>
                <a:lnTo>
                  <a:pt x="90114" y="227202"/>
                </a:lnTo>
                <a:close/>
              </a:path>
              <a:path w="569594" h="286385">
                <a:moveTo>
                  <a:pt x="389056" y="215264"/>
                </a:moveTo>
                <a:lnTo>
                  <a:pt x="318007" y="215264"/>
                </a:lnTo>
                <a:lnTo>
                  <a:pt x="290194" y="226313"/>
                </a:lnTo>
                <a:lnTo>
                  <a:pt x="290575" y="226187"/>
                </a:lnTo>
                <a:lnTo>
                  <a:pt x="365021" y="226187"/>
                </a:lnTo>
                <a:lnTo>
                  <a:pt x="387731" y="215900"/>
                </a:lnTo>
                <a:lnTo>
                  <a:pt x="389056" y="215264"/>
                </a:lnTo>
                <a:close/>
              </a:path>
              <a:path w="569594" h="286385">
                <a:moveTo>
                  <a:pt x="81025" y="215645"/>
                </a:moveTo>
                <a:lnTo>
                  <a:pt x="82041" y="217169"/>
                </a:lnTo>
                <a:lnTo>
                  <a:pt x="81440" y="216172"/>
                </a:lnTo>
                <a:lnTo>
                  <a:pt x="81025" y="215645"/>
                </a:lnTo>
                <a:close/>
              </a:path>
              <a:path w="569594" h="286385">
                <a:moveTo>
                  <a:pt x="81440" y="216172"/>
                </a:moveTo>
                <a:lnTo>
                  <a:pt x="82041" y="217169"/>
                </a:lnTo>
                <a:lnTo>
                  <a:pt x="82224" y="217169"/>
                </a:lnTo>
                <a:lnTo>
                  <a:pt x="81440" y="216172"/>
                </a:lnTo>
                <a:close/>
              </a:path>
              <a:path w="569594" h="286385">
                <a:moveTo>
                  <a:pt x="81122" y="215645"/>
                </a:moveTo>
                <a:lnTo>
                  <a:pt x="81440" y="216172"/>
                </a:lnTo>
                <a:lnTo>
                  <a:pt x="81122" y="215645"/>
                </a:lnTo>
                <a:close/>
              </a:path>
              <a:path w="569594" h="286385">
                <a:moveTo>
                  <a:pt x="436117" y="160019"/>
                </a:moveTo>
                <a:lnTo>
                  <a:pt x="405383" y="175259"/>
                </a:lnTo>
                <a:lnTo>
                  <a:pt x="375412" y="189737"/>
                </a:lnTo>
                <a:lnTo>
                  <a:pt x="346075" y="202945"/>
                </a:lnTo>
                <a:lnTo>
                  <a:pt x="346328" y="202945"/>
                </a:lnTo>
                <a:lnTo>
                  <a:pt x="317626" y="215391"/>
                </a:lnTo>
                <a:lnTo>
                  <a:pt x="318007" y="215264"/>
                </a:lnTo>
                <a:lnTo>
                  <a:pt x="389056" y="215264"/>
                </a:lnTo>
                <a:lnTo>
                  <a:pt x="418210" y="201294"/>
                </a:lnTo>
                <a:lnTo>
                  <a:pt x="449071" y="185927"/>
                </a:lnTo>
                <a:lnTo>
                  <a:pt x="480313" y="170052"/>
                </a:lnTo>
                <a:lnTo>
                  <a:pt x="498738" y="160466"/>
                </a:lnTo>
                <a:lnTo>
                  <a:pt x="498572" y="160146"/>
                </a:lnTo>
                <a:lnTo>
                  <a:pt x="435990" y="160146"/>
                </a:lnTo>
                <a:close/>
              </a:path>
              <a:path w="569594" h="286385">
                <a:moveTo>
                  <a:pt x="73151" y="202437"/>
                </a:moveTo>
                <a:lnTo>
                  <a:pt x="73787" y="203581"/>
                </a:lnTo>
                <a:lnTo>
                  <a:pt x="73572" y="203135"/>
                </a:lnTo>
                <a:lnTo>
                  <a:pt x="73151" y="202437"/>
                </a:lnTo>
                <a:close/>
              </a:path>
              <a:path w="569594" h="286385">
                <a:moveTo>
                  <a:pt x="73572" y="203135"/>
                </a:moveTo>
                <a:lnTo>
                  <a:pt x="73787" y="203581"/>
                </a:lnTo>
                <a:lnTo>
                  <a:pt x="73572" y="203135"/>
                </a:lnTo>
                <a:close/>
              </a:path>
              <a:path w="569594" h="286385">
                <a:moveTo>
                  <a:pt x="73237" y="202437"/>
                </a:moveTo>
                <a:lnTo>
                  <a:pt x="73572" y="203135"/>
                </a:lnTo>
                <a:lnTo>
                  <a:pt x="73237" y="202437"/>
                </a:lnTo>
                <a:close/>
              </a:path>
              <a:path w="569594" h="286385">
                <a:moveTo>
                  <a:pt x="65912" y="187197"/>
                </a:moveTo>
                <a:lnTo>
                  <a:pt x="66293" y="188340"/>
                </a:lnTo>
                <a:lnTo>
                  <a:pt x="66462" y="188340"/>
                </a:lnTo>
                <a:lnTo>
                  <a:pt x="65912" y="187197"/>
                </a:lnTo>
                <a:close/>
              </a:path>
              <a:path w="569594" h="286385">
                <a:moveTo>
                  <a:pt x="554128" y="128142"/>
                </a:moveTo>
                <a:lnTo>
                  <a:pt x="498220" y="128142"/>
                </a:lnTo>
                <a:lnTo>
                  <a:pt x="511556" y="153796"/>
                </a:lnTo>
                <a:lnTo>
                  <a:pt x="498738" y="160466"/>
                </a:lnTo>
                <a:lnTo>
                  <a:pt x="512190" y="186181"/>
                </a:lnTo>
                <a:lnTo>
                  <a:pt x="554128" y="128142"/>
                </a:lnTo>
                <a:close/>
              </a:path>
              <a:path w="569594" h="286385">
                <a:moveTo>
                  <a:pt x="59530" y="170560"/>
                </a:moveTo>
                <a:lnTo>
                  <a:pt x="59816" y="171450"/>
                </a:lnTo>
                <a:lnTo>
                  <a:pt x="59530" y="170560"/>
                </a:lnTo>
                <a:close/>
              </a:path>
              <a:path w="569594" h="286385">
                <a:moveTo>
                  <a:pt x="498220" y="128142"/>
                </a:moveTo>
                <a:lnTo>
                  <a:pt x="485326" y="134826"/>
                </a:lnTo>
                <a:lnTo>
                  <a:pt x="498738" y="160466"/>
                </a:lnTo>
                <a:lnTo>
                  <a:pt x="511556" y="153796"/>
                </a:lnTo>
                <a:lnTo>
                  <a:pt x="498220" y="128142"/>
                </a:lnTo>
                <a:close/>
              </a:path>
              <a:path w="569594" h="286385">
                <a:moveTo>
                  <a:pt x="485326" y="134826"/>
                </a:moveTo>
                <a:lnTo>
                  <a:pt x="435990" y="160146"/>
                </a:lnTo>
                <a:lnTo>
                  <a:pt x="498572" y="160146"/>
                </a:lnTo>
                <a:lnTo>
                  <a:pt x="485326" y="134826"/>
                </a:lnTo>
                <a:close/>
              </a:path>
              <a:path w="569594" h="286385">
                <a:moveTo>
                  <a:pt x="53783" y="152526"/>
                </a:moveTo>
                <a:lnTo>
                  <a:pt x="53975" y="153288"/>
                </a:lnTo>
                <a:lnTo>
                  <a:pt x="53783" y="152526"/>
                </a:lnTo>
                <a:close/>
              </a:path>
              <a:path w="569594" h="286385">
                <a:moveTo>
                  <a:pt x="569087" y="107441"/>
                </a:moveTo>
                <a:lnTo>
                  <a:pt x="471931" y="109219"/>
                </a:lnTo>
                <a:lnTo>
                  <a:pt x="485326" y="134826"/>
                </a:lnTo>
                <a:lnTo>
                  <a:pt x="498220" y="128142"/>
                </a:lnTo>
                <a:lnTo>
                  <a:pt x="554128" y="128142"/>
                </a:lnTo>
                <a:lnTo>
                  <a:pt x="569087" y="107441"/>
                </a:lnTo>
                <a:close/>
              </a:path>
              <a:path w="569594" h="286385">
                <a:moveTo>
                  <a:pt x="48894" y="133095"/>
                </a:moveTo>
                <a:lnTo>
                  <a:pt x="49021" y="133731"/>
                </a:lnTo>
                <a:lnTo>
                  <a:pt x="48894" y="133095"/>
                </a:lnTo>
                <a:close/>
              </a:path>
              <a:path w="569594" h="286385">
                <a:moveTo>
                  <a:pt x="44576" y="112648"/>
                </a:moveTo>
                <a:lnTo>
                  <a:pt x="44576" y="113156"/>
                </a:lnTo>
                <a:lnTo>
                  <a:pt x="44576" y="112648"/>
                </a:lnTo>
                <a:close/>
              </a:path>
              <a:path w="569594" h="286385">
                <a:moveTo>
                  <a:pt x="40853" y="91312"/>
                </a:moveTo>
                <a:lnTo>
                  <a:pt x="40893" y="91566"/>
                </a:lnTo>
                <a:lnTo>
                  <a:pt x="40853" y="91312"/>
                </a:lnTo>
                <a:close/>
              </a:path>
              <a:path w="569594" h="286385">
                <a:moveTo>
                  <a:pt x="37337" y="69214"/>
                </a:moveTo>
                <a:lnTo>
                  <a:pt x="37337" y="69468"/>
                </a:lnTo>
                <a:lnTo>
                  <a:pt x="37337" y="69214"/>
                </a:lnTo>
                <a:close/>
              </a:path>
              <a:path w="569594" h="286385">
                <a:moveTo>
                  <a:pt x="34289" y="46481"/>
                </a:moveTo>
                <a:lnTo>
                  <a:pt x="34289" y="46735"/>
                </a:lnTo>
                <a:lnTo>
                  <a:pt x="34289" y="46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F4F76022-CFD0-4CF4-B93E-DC9D095A9D71}"/>
              </a:ext>
            </a:extLst>
          </p:cNvPr>
          <p:cNvSpPr txBox="1"/>
          <p:nvPr/>
        </p:nvSpPr>
        <p:spPr>
          <a:xfrm>
            <a:off x="656428" y="4332518"/>
            <a:ext cx="1423035" cy="11607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Calibri"/>
                <a:cs typeface="Calibri"/>
              </a:rPr>
              <a:t>16 x 16 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256</a:t>
            </a:r>
          </a:p>
          <a:p>
            <a:pPr marL="4762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Ink →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</a:p>
          <a:p>
            <a:pPr marL="476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No ink →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5323079-F6A3-4E24-922D-BC4C8A594DEC}"/>
              </a:ext>
            </a:extLst>
          </p:cNvPr>
          <p:cNvSpPr/>
          <p:nvPr/>
        </p:nvSpPr>
        <p:spPr>
          <a:xfrm>
            <a:off x="8604722" y="2115145"/>
            <a:ext cx="709863" cy="370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0.11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852AC2B-6622-40F7-A1B7-81301E475FA3}"/>
              </a:ext>
            </a:extLst>
          </p:cNvPr>
          <p:cNvSpPr/>
          <p:nvPr/>
        </p:nvSpPr>
        <p:spPr>
          <a:xfrm>
            <a:off x="8604721" y="2744479"/>
            <a:ext cx="709863" cy="370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0.92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4339180-3A9B-4FBD-97FC-BBA0E3E2EC5E}"/>
              </a:ext>
            </a:extLst>
          </p:cNvPr>
          <p:cNvSpPr/>
          <p:nvPr/>
        </p:nvSpPr>
        <p:spPr>
          <a:xfrm>
            <a:off x="8604722" y="3900037"/>
            <a:ext cx="709863" cy="370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0.21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6BE2B21-37D0-40EB-B10A-32E5770131B6}"/>
              </a:ext>
            </a:extLst>
          </p:cNvPr>
          <p:cNvSpPr txBox="1"/>
          <p:nvPr/>
        </p:nvSpPr>
        <p:spPr>
          <a:xfrm>
            <a:off x="8839266" y="3083596"/>
            <a:ext cx="2279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.</a:t>
            </a:r>
          </a:p>
          <a:p>
            <a:r>
              <a:rPr lang="en-US" altLang="zh-CN" sz="1400" dirty="0"/>
              <a:t>.</a:t>
            </a:r>
          </a:p>
          <a:p>
            <a:r>
              <a:rPr lang="en-US" altLang="zh-CN" sz="1400" dirty="0"/>
              <a:t>.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124ED0B-93D7-49BA-A7BC-2F37D85BB522}"/>
                  </a:ext>
                </a:extLst>
              </p:cNvPr>
              <p:cNvSpPr txBox="1"/>
              <p:nvPr/>
            </p:nvSpPr>
            <p:spPr>
              <a:xfrm>
                <a:off x="8793278" y="4682223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124ED0B-93D7-49BA-A7BC-2F37D85BB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278" y="4682223"/>
                <a:ext cx="32919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4982067F-72D4-49BB-BF79-78637991C198}"/>
                  </a:ext>
                </a:extLst>
              </p:cNvPr>
              <p:cNvSpPr/>
              <p:nvPr/>
            </p:nvSpPr>
            <p:spPr>
              <a:xfrm>
                <a:off x="3378708" y="1661335"/>
                <a:ext cx="4191822" cy="33968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6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5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11500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4982067F-72D4-49BB-BF79-78637991C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08" y="1661335"/>
                <a:ext cx="4191822" cy="3396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对话气泡: 矩形 67">
            <a:extLst>
              <a:ext uri="{FF2B5EF4-FFF2-40B4-BE49-F238E27FC236}">
                <a16:creationId xmlns:a16="http://schemas.microsoft.com/office/drawing/2014/main" id="{1CCB0A59-3207-42DD-9FB7-46A03EA68DAA}"/>
              </a:ext>
            </a:extLst>
          </p:cNvPr>
          <p:cNvSpPr/>
          <p:nvPr/>
        </p:nvSpPr>
        <p:spPr>
          <a:xfrm>
            <a:off x="7717025" y="5106062"/>
            <a:ext cx="914400" cy="455624"/>
          </a:xfrm>
          <a:prstGeom prst="wedgeRectCallout">
            <a:avLst>
              <a:gd name="adj1" fmla="val 46273"/>
              <a:gd name="adj2" fmla="val -9154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实际值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9663FBA-5423-4648-BBB1-91956AADF964}"/>
              </a:ext>
            </a:extLst>
          </p:cNvPr>
          <p:cNvSpPr/>
          <p:nvPr/>
        </p:nvSpPr>
        <p:spPr>
          <a:xfrm>
            <a:off x="10789275" y="1845117"/>
            <a:ext cx="921372" cy="26708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F5D30E6-4BDB-46D9-9856-B4FDEDBDE067}"/>
              </a:ext>
            </a:extLst>
          </p:cNvPr>
          <p:cNvSpPr/>
          <p:nvPr/>
        </p:nvSpPr>
        <p:spPr>
          <a:xfrm>
            <a:off x="10896808" y="2115223"/>
            <a:ext cx="709863" cy="370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299D38F-D8EF-4746-82D5-A0ABD7162E0D}"/>
              </a:ext>
            </a:extLst>
          </p:cNvPr>
          <p:cNvSpPr/>
          <p:nvPr/>
        </p:nvSpPr>
        <p:spPr>
          <a:xfrm>
            <a:off x="10896807" y="2744557"/>
            <a:ext cx="709863" cy="370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D313CA0-3272-4329-BC1B-F4ABE0A4177D}"/>
              </a:ext>
            </a:extLst>
          </p:cNvPr>
          <p:cNvSpPr/>
          <p:nvPr/>
        </p:nvSpPr>
        <p:spPr>
          <a:xfrm>
            <a:off x="10896808" y="3900115"/>
            <a:ext cx="709863" cy="370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C5A486C-8877-49DA-BDBE-FE8E82F16E99}"/>
              </a:ext>
            </a:extLst>
          </p:cNvPr>
          <p:cNvSpPr txBox="1"/>
          <p:nvPr/>
        </p:nvSpPr>
        <p:spPr>
          <a:xfrm>
            <a:off x="11131352" y="3083674"/>
            <a:ext cx="2279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.</a:t>
            </a:r>
          </a:p>
          <a:p>
            <a:r>
              <a:rPr lang="en-US" altLang="zh-CN" sz="1400" dirty="0"/>
              <a:t>.</a:t>
            </a:r>
          </a:p>
          <a:p>
            <a:r>
              <a:rPr lang="en-US" altLang="zh-CN" sz="1400" dirty="0"/>
              <a:t>.</a:t>
            </a:r>
            <a:endParaRPr lang="zh-CN" altLang="en-US" sz="1400" dirty="0"/>
          </a:p>
        </p:txBody>
      </p:sp>
      <p:sp>
        <p:nvSpPr>
          <p:cNvPr id="82" name="对话气泡: 矩形 81">
            <a:extLst>
              <a:ext uri="{FF2B5EF4-FFF2-40B4-BE49-F238E27FC236}">
                <a16:creationId xmlns:a16="http://schemas.microsoft.com/office/drawing/2014/main" id="{82AA2D28-B617-47B6-91AB-9724D0F5F616}"/>
              </a:ext>
            </a:extLst>
          </p:cNvPr>
          <p:cNvSpPr/>
          <p:nvPr/>
        </p:nvSpPr>
        <p:spPr>
          <a:xfrm>
            <a:off x="10531529" y="5109040"/>
            <a:ext cx="914400" cy="455624"/>
          </a:xfrm>
          <a:prstGeom prst="wedgeRectCallout">
            <a:avLst>
              <a:gd name="adj1" fmla="val 26536"/>
              <a:gd name="adj2" fmla="val -8626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理论值</a:t>
            </a:r>
          </a:p>
        </p:txBody>
      </p:sp>
      <p:sp>
        <p:nvSpPr>
          <p:cNvPr id="83" name="箭头: 左右 82">
            <a:extLst>
              <a:ext uri="{FF2B5EF4-FFF2-40B4-BE49-F238E27FC236}">
                <a16:creationId xmlns:a16="http://schemas.microsoft.com/office/drawing/2014/main" id="{7A23D07B-7F89-4727-9D36-763D2FD4940B}"/>
              </a:ext>
            </a:extLst>
          </p:cNvPr>
          <p:cNvSpPr/>
          <p:nvPr/>
        </p:nvSpPr>
        <p:spPr>
          <a:xfrm>
            <a:off x="9493210" y="3020761"/>
            <a:ext cx="1216152" cy="48463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7AFA52BA-511C-4E1A-9D86-05A9BDFDA8F1}"/>
              </a:ext>
            </a:extLst>
          </p:cNvPr>
          <p:cNvSpPr/>
          <p:nvPr/>
        </p:nvSpPr>
        <p:spPr>
          <a:xfrm>
            <a:off x="9646718" y="2310063"/>
            <a:ext cx="914400" cy="6111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损失</a:t>
            </a:r>
            <a:endParaRPr lang="en-US" altLang="zh-CN" dirty="0"/>
          </a:p>
          <a:p>
            <a:pPr algn="ctr"/>
            <a:r>
              <a:rPr lang="en-US" altLang="zh-CN" dirty="0"/>
              <a:t>Loss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F3BE0F50-265B-4D5A-9B32-05148F5C9E09}"/>
              </a:ext>
            </a:extLst>
          </p:cNvPr>
          <p:cNvSpPr/>
          <p:nvPr/>
        </p:nvSpPr>
        <p:spPr>
          <a:xfrm>
            <a:off x="9545475" y="3626737"/>
            <a:ext cx="1096825" cy="48463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尽可能接近</a:t>
            </a: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4D62E9E4-1B1C-439F-B2FA-E64B8D365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040" y="5407401"/>
            <a:ext cx="4915586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6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参数学习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889576-00F7-47A6-9D1A-6DC6B9B6CEF6}"/>
              </a:ext>
            </a:extLst>
          </p:cNvPr>
          <p:cNvSpPr txBox="1"/>
          <p:nvPr/>
        </p:nvSpPr>
        <p:spPr>
          <a:xfrm>
            <a:off x="571500" y="867439"/>
            <a:ext cx="4168942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学习目标：使损失降到最低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4C2AEA-C6D2-4AB8-8D80-E16C19B9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71365"/>
            <a:ext cx="4635496" cy="4345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454A552-AB7D-452D-AC8A-CCA600AFF987}"/>
                  </a:ext>
                </a:extLst>
              </p:cNvPr>
              <p:cNvSpPr txBox="1"/>
              <p:nvPr/>
            </p:nvSpPr>
            <p:spPr>
              <a:xfrm>
                <a:off x="7350314" y="1069494"/>
                <a:ext cx="1796389" cy="138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454A552-AB7D-452D-AC8A-CCA600AFF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314" y="1069494"/>
                <a:ext cx="1796389" cy="1382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E52BA6D3-349E-4FDA-9125-6D4035CB85BE}"/>
              </a:ext>
            </a:extLst>
          </p:cNvPr>
          <p:cNvSpPr txBox="1"/>
          <p:nvPr/>
        </p:nvSpPr>
        <p:spPr>
          <a:xfrm>
            <a:off x="5934542" y="14969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总损失：</a:t>
            </a:r>
          </a:p>
        </p:txBody>
      </p:sp>
      <p:sp>
        <p:nvSpPr>
          <p:cNvPr id="17" name="爆炸形: 14 pt  16">
            <a:extLst>
              <a:ext uri="{FF2B5EF4-FFF2-40B4-BE49-F238E27FC236}">
                <a16:creationId xmlns:a16="http://schemas.microsoft.com/office/drawing/2014/main" id="{72F18F66-7207-4CE6-B50F-E51124C3AB5E}"/>
              </a:ext>
            </a:extLst>
          </p:cNvPr>
          <p:cNvSpPr/>
          <p:nvPr/>
        </p:nvSpPr>
        <p:spPr>
          <a:xfrm>
            <a:off x="9382353" y="1267549"/>
            <a:ext cx="2468181" cy="914400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最小化！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60275F8-4418-42E6-95F4-BFF72B159D18}"/>
                  </a:ext>
                </a:extLst>
              </p:cNvPr>
              <p:cNvSpPr/>
              <p:nvPr/>
            </p:nvSpPr>
            <p:spPr>
              <a:xfrm>
                <a:off x="9550742" y="2719545"/>
                <a:ext cx="2041358" cy="7094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找到合适的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 b="0" dirty="0"/>
              </a:p>
              <a:p>
                <a:pPr algn="ctr"/>
                <a:r>
                  <a:rPr lang="zh-CN" altLang="en-US" dirty="0"/>
                  <a:t>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最小</a:t>
                </a: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60275F8-4418-42E6-95F4-BFF72B159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742" y="2719545"/>
                <a:ext cx="2041358" cy="709455"/>
              </a:xfrm>
              <a:prstGeom prst="rect">
                <a:avLst/>
              </a:prstGeom>
              <a:blipFill>
                <a:blip r:embed="rId4"/>
                <a:stretch>
                  <a:fillRect b="-6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F09DB00-733E-4B2B-BCDD-3AC29B493F07}"/>
                  </a:ext>
                </a:extLst>
              </p:cNvPr>
              <p:cNvSpPr/>
              <p:nvPr/>
            </p:nvSpPr>
            <p:spPr>
              <a:xfrm>
                <a:off x="9550742" y="4175830"/>
                <a:ext cx="2041358" cy="7094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找到合适的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b="0" dirty="0"/>
              </a:p>
              <a:p>
                <a:pPr algn="ctr"/>
                <a:r>
                  <a:rPr lang="zh-CN" altLang="en-US" dirty="0"/>
                  <a:t>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最小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F09DB00-733E-4B2B-BCDD-3AC29B493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742" y="4175830"/>
                <a:ext cx="2041358" cy="709455"/>
              </a:xfrm>
              <a:prstGeom prst="rect">
                <a:avLst/>
              </a:prstGeom>
              <a:blipFill>
                <a:blip r:embed="rId5"/>
                <a:stretch>
                  <a:fillRect b="-7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头: 下 20">
            <a:extLst>
              <a:ext uri="{FF2B5EF4-FFF2-40B4-BE49-F238E27FC236}">
                <a16:creationId xmlns:a16="http://schemas.microsoft.com/office/drawing/2014/main" id="{A5258CC5-A179-41F2-A71A-3D74766632CA}"/>
              </a:ext>
            </a:extLst>
          </p:cNvPr>
          <p:cNvSpPr/>
          <p:nvPr/>
        </p:nvSpPr>
        <p:spPr>
          <a:xfrm>
            <a:off x="10433439" y="2169917"/>
            <a:ext cx="318309" cy="458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D8C8ED3D-1351-404B-8093-BA5ABB4DA6A8}"/>
              </a:ext>
            </a:extLst>
          </p:cNvPr>
          <p:cNvSpPr/>
          <p:nvPr/>
        </p:nvSpPr>
        <p:spPr>
          <a:xfrm>
            <a:off x="10493599" y="3588980"/>
            <a:ext cx="318309" cy="458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A95762-6AF6-4021-BA5C-180850BAAB56}"/>
              </a:ext>
            </a:extLst>
          </p:cNvPr>
          <p:cNvSpPr txBox="1"/>
          <p:nvPr/>
        </p:nvSpPr>
        <p:spPr>
          <a:xfrm>
            <a:off x="5747653" y="3352278"/>
            <a:ext cx="3262432" cy="1015663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深度学习中常用的损失函数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</a:rPr>
              <a:t>SVM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1"/>
                </a:solidFill>
              </a:rPr>
              <a:t>Softmax</a:t>
            </a:r>
            <a:r>
              <a:rPr lang="en-US" altLang="zh-CN" sz="2000" dirty="0">
                <a:solidFill>
                  <a:schemeClr val="bg1"/>
                </a:solidFill>
              </a:rPr>
              <a:t> Loss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131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参数学习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F09DB00-733E-4B2B-BCDD-3AC29B493F07}"/>
                  </a:ext>
                </a:extLst>
              </p:cNvPr>
              <p:cNvSpPr/>
              <p:nvPr/>
            </p:nvSpPr>
            <p:spPr>
              <a:xfrm>
                <a:off x="1873999" y="639627"/>
                <a:ext cx="2288332" cy="92526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找到合适的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000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000" b="0" dirty="0"/>
              </a:p>
              <a:p>
                <a:pPr algn="ctr"/>
                <a:r>
                  <a:rPr lang="zh-CN" altLang="en-US" sz="2000" dirty="0"/>
                  <a:t>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/>
                  <a:t>最小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F09DB00-733E-4B2B-BCDD-3AC29B493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99" y="639627"/>
                <a:ext cx="2288332" cy="925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21C4D40-562C-4910-9CF1-FD7B01D4C427}"/>
              </a:ext>
            </a:extLst>
          </p:cNvPr>
          <p:cNvSpPr txBox="1"/>
          <p:nvPr/>
        </p:nvSpPr>
        <p:spPr>
          <a:xfrm>
            <a:off x="571500" y="8573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新目标：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0426AA-EA61-44A5-8757-E4E5BE933A81}"/>
              </a:ext>
            </a:extLst>
          </p:cNvPr>
          <p:cNvSpPr txBox="1"/>
          <p:nvPr/>
        </p:nvSpPr>
        <p:spPr>
          <a:xfrm>
            <a:off x="4408801" y="1088193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：穷举所有可能的值，依次尝试？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9E10DD-E87D-4609-84D2-82FF8D33F593}"/>
              </a:ext>
            </a:extLst>
          </p:cNvPr>
          <p:cNvSpPr txBox="1"/>
          <p:nvPr/>
        </p:nvSpPr>
        <p:spPr>
          <a:xfrm>
            <a:off x="1918662" y="2226233"/>
            <a:ext cx="4027804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20" dirty="0">
                <a:latin typeface="Calibri"/>
                <a:cs typeface="Calibri"/>
              </a:rPr>
              <a:t>parameters </a:t>
            </a:r>
            <a:r>
              <a:rPr sz="2800" spc="-5" dirty="0">
                <a:latin typeface="Cambria Math"/>
                <a:cs typeface="Cambria Math"/>
              </a:rPr>
              <a:t>𝜃</a:t>
            </a:r>
            <a:r>
              <a:rPr sz="2800" spc="2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endParaRPr sz="2800" dirty="0">
              <a:latin typeface="Cambria Math"/>
              <a:cs typeface="Cambria Math"/>
            </a:endParaRPr>
          </a:p>
          <a:p>
            <a:pPr marL="14922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𝑤</a:t>
            </a:r>
            <a:r>
              <a:rPr sz="3075" spc="15" baseline="-16260" dirty="0">
                <a:latin typeface="Cambria Math"/>
                <a:cs typeface="Cambria Math"/>
              </a:rPr>
              <a:t>2</a:t>
            </a:r>
            <a:r>
              <a:rPr sz="2800" spc="1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𝑤</a:t>
            </a:r>
            <a:r>
              <a:rPr sz="3075" spc="22" baseline="-16260" dirty="0">
                <a:latin typeface="Cambria Math"/>
                <a:cs typeface="Cambria Math"/>
              </a:rPr>
              <a:t>3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⋯</a:t>
            </a:r>
            <a:r>
              <a:rPr sz="2800" spc="-16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𝑏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𝑏</a:t>
            </a:r>
            <a:r>
              <a:rPr sz="3075" spc="22" baseline="-16260" dirty="0">
                <a:latin typeface="Cambria Math"/>
                <a:cs typeface="Cambria Math"/>
              </a:rPr>
              <a:t>2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𝑏</a:t>
            </a:r>
            <a:r>
              <a:rPr sz="3075" spc="22" baseline="-16260" dirty="0">
                <a:latin typeface="Cambria Math"/>
                <a:cs typeface="Cambria Math"/>
              </a:rPr>
              <a:t>3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⋯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FC3E695B-A678-450E-9DED-781C2B15ABF5}"/>
              </a:ext>
            </a:extLst>
          </p:cNvPr>
          <p:cNvSpPr/>
          <p:nvPr/>
        </p:nvSpPr>
        <p:spPr>
          <a:xfrm>
            <a:off x="1861565" y="3136750"/>
            <a:ext cx="4168140" cy="120650"/>
          </a:xfrm>
          <a:custGeom>
            <a:avLst/>
            <a:gdLst/>
            <a:ahLst/>
            <a:cxnLst/>
            <a:rect l="l" t="t" r="r" b="b"/>
            <a:pathLst>
              <a:path w="4168140" h="120650">
                <a:moveTo>
                  <a:pt x="4168140" y="0"/>
                </a:moveTo>
                <a:lnTo>
                  <a:pt x="4163236" y="23443"/>
                </a:lnTo>
                <a:lnTo>
                  <a:pt x="4149867" y="42576"/>
                </a:lnTo>
                <a:lnTo>
                  <a:pt x="4130045" y="55471"/>
                </a:lnTo>
                <a:lnTo>
                  <a:pt x="4105783" y="60198"/>
                </a:lnTo>
                <a:lnTo>
                  <a:pt x="2146427" y="60198"/>
                </a:lnTo>
                <a:lnTo>
                  <a:pt x="2122164" y="64924"/>
                </a:lnTo>
                <a:lnTo>
                  <a:pt x="2102342" y="77819"/>
                </a:lnTo>
                <a:lnTo>
                  <a:pt x="2088973" y="96952"/>
                </a:lnTo>
                <a:lnTo>
                  <a:pt x="2084070" y="120395"/>
                </a:lnTo>
                <a:lnTo>
                  <a:pt x="2079166" y="96952"/>
                </a:lnTo>
                <a:lnTo>
                  <a:pt x="2065797" y="77819"/>
                </a:lnTo>
                <a:lnTo>
                  <a:pt x="2045975" y="64924"/>
                </a:lnTo>
                <a:lnTo>
                  <a:pt x="2021713" y="60198"/>
                </a:lnTo>
                <a:lnTo>
                  <a:pt x="62331" y="60198"/>
                </a:lnTo>
                <a:lnTo>
                  <a:pt x="38067" y="55471"/>
                </a:lnTo>
                <a:lnTo>
                  <a:pt x="18254" y="42576"/>
                </a:lnTo>
                <a:lnTo>
                  <a:pt x="4897" y="23443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3">
            <a:extLst>
              <a:ext uri="{FF2B5EF4-FFF2-40B4-BE49-F238E27FC236}">
                <a16:creationId xmlns:a16="http://schemas.microsoft.com/office/drawing/2014/main" id="{C3C2DFC0-2758-47A7-AB70-C13F33B426C2}"/>
              </a:ext>
            </a:extLst>
          </p:cNvPr>
          <p:cNvSpPr txBox="1"/>
          <p:nvPr/>
        </p:nvSpPr>
        <p:spPr>
          <a:xfrm>
            <a:off x="2307652" y="3329963"/>
            <a:ext cx="3275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Millions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parameters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DCD2548-A9E5-48C7-A18C-814ECF5B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784" y="1915286"/>
            <a:ext cx="2991267" cy="3400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9DA4EE-A0A8-45CF-A8E2-4B26AAF5820E}"/>
              </a:ext>
            </a:extLst>
          </p:cNvPr>
          <p:cNvSpPr txBox="1"/>
          <p:nvPr/>
        </p:nvSpPr>
        <p:spPr>
          <a:xfrm>
            <a:off x="1279386" y="4367238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例如语音识别网络中某两层各含有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1000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个神经元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则会有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1,000,000+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个参数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DC2D443-7EE1-4B5C-B6DE-722A559C1506}"/>
              </a:ext>
            </a:extLst>
          </p:cNvPr>
          <p:cNvSpPr/>
          <p:nvPr/>
        </p:nvSpPr>
        <p:spPr>
          <a:xfrm>
            <a:off x="5266034" y="5174895"/>
            <a:ext cx="1360863" cy="44304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不现实</a:t>
            </a:r>
          </a:p>
        </p:txBody>
      </p:sp>
    </p:spTree>
    <p:extLst>
      <p:ext uri="{BB962C8B-B14F-4D97-AF65-F5344CB8AC3E}">
        <p14:creationId xmlns:p14="http://schemas.microsoft.com/office/powerpoint/2010/main" val="1054817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参数学习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F09DB00-733E-4B2B-BCDD-3AC29B493F07}"/>
                  </a:ext>
                </a:extLst>
              </p:cNvPr>
              <p:cNvSpPr/>
              <p:nvPr/>
            </p:nvSpPr>
            <p:spPr>
              <a:xfrm>
                <a:off x="1873999" y="639627"/>
                <a:ext cx="2288332" cy="92526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找到合适的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000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000" b="0" dirty="0"/>
              </a:p>
              <a:p>
                <a:pPr algn="ctr"/>
                <a:r>
                  <a:rPr lang="zh-CN" altLang="en-US" sz="2000" dirty="0"/>
                  <a:t>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/>
                  <a:t>最小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F09DB00-733E-4B2B-BCDD-3AC29B493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99" y="639627"/>
                <a:ext cx="2288332" cy="925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21C4D40-562C-4910-9CF1-FD7B01D4C427}"/>
              </a:ext>
            </a:extLst>
          </p:cNvPr>
          <p:cNvSpPr txBox="1"/>
          <p:nvPr/>
        </p:nvSpPr>
        <p:spPr>
          <a:xfrm>
            <a:off x="571500" y="8573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新目标：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0426AA-EA61-44A5-8757-E4E5BE933A81}"/>
              </a:ext>
            </a:extLst>
          </p:cNvPr>
          <p:cNvSpPr txBox="1"/>
          <p:nvPr/>
        </p:nvSpPr>
        <p:spPr>
          <a:xfrm>
            <a:off x="4408801" y="1088193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r>
              <a:rPr lang="en-US" altLang="zh-CN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：主动寻找使总损失最小的参数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A19285-FA1E-4E49-8548-66D4B6C23C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193" y="1270968"/>
            <a:ext cx="2588487" cy="14538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9232FB-B870-4198-83C5-FC7D60E266C7}"/>
              </a:ext>
            </a:extLst>
          </p:cNvPr>
          <p:cNvSpPr txBox="1"/>
          <p:nvPr/>
        </p:nvSpPr>
        <p:spPr>
          <a:xfrm>
            <a:off x="7975622" y="1797846"/>
            <a:ext cx="1467068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梯度下降法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0825465-D56E-4A53-8B11-3D250213A628}"/>
              </a:ext>
            </a:extLst>
          </p:cNvPr>
          <p:cNvCxnSpPr/>
          <p:nvPr/>
        </p:nvCxnSpPr>
        <p:spPr>
          <a:xfrm flipV="1">
            <a:off x="1135007" y="1564893"/>
            <a:ext cx="0" cy="38260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A02F710-515C-48FE-99D6-552544EB2F51}"/>
              </a:ext>
            </a:extLst>
          </p:cNvPr>
          <p:cNvCxnSpPr>
            <a:cxnSpLocks/>
          </p:cNvCxnSpPr>
          <p:nvPr/>
        </p:nvCxnSpPr>
        <p:spPr>
          <a:xfrm>
            <a:off x="798352" y="5170356"/>
            <a:ext cx="108000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bject 3">
            <a:extLst>
              <a:ext uri="{FF2B5EF4-FFF2-40B4-BE49-F238E27FC236}">
                <a16:creationId xmlns:a16="http://schemas.microsoft.com/office/drawing/2014/main" id="{EEB9056F-9247-4575-A3CC-AE50D2E793B5}"/>
              </a:ext>
            </a:extLst>
          </p:cNvPr>
          <p:cNvSpPr txBox="1"/>
          <p:nvPr/>
        </p:nvSpPr>
        <p:spPr>
          <a:xfrm>
            <a:off x="0" y="1817724"/>
            <a:ext cx="1142999" cy="38023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mbria Math"/>
              </a:rPr>
              <a:t>总损失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/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</p:spPr>
            <p:txBody>
              <a:bodyPr vert="horz" wrap="square" lIns="0" tIns="10795" rIns="0" bIns="0" rtlCol="0">
                <a:spAutoFit/>
              </a:bodyPr>
              <a:lstStyle/>
              <a:p>
                <a:pPr marL="12700" marR="5080" indent="83820">
                  <a:lnSpc>
                    <a:spcPct val="100400"/>
                  </a:lnSpc>
                  <a:spcBef>
                    <a:spcPts val="8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mbria Math"/>
                        </a:rPr>
                        <m:t>𝑤</m:t>
                      </m:r>
                    </m:oMath>
                  </m:oMathPara>
                </a14:m>
                <a:endParaRPr sz="2400" dirty="0">
                  <a:latin typeface="黑体" panose="02010609060101010101" pitchFamily="49" charset="-122"/>
                  <a:ea typeface="黑体" panose="02010609060101010101" pitchFamily="49" charset="-122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  <a:blipFill>
                <a:blip r:embed="rId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13">
            <a:extLst>
              <a:ext uri="{FF2B5EF4-FFF2-40B4-BE49-F238E27FC236}">
                <a16:creationId xmlns:a16="http://schemas.microsoft.com/office/drawing/2014/main" id="{42E85F2E-C1D6-490C-B748-9FE5610AF5E4}"/>
              </a:ext>
            </a:extLst>
          </p:cNvPr>
          <p:cNvSpPr/>
          <p:nvPr/>
        </p:nvSpPr>
        <p:spPr>
          <a:xfrm>
            <a:off x="1248841" y="2105523"/>
            <a:ext cx="6681470" cy="2700681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5160D359-4A5B-4202-AABF-26E85208DDB2}"/>
              </a:ext>
            </a:extLst>
          </p:cNvPr>
          <p:cNvSpPr/>
          <p:nvPr/>
        </p:nvSpPr>
        <p:spPr>
          <a:xfrm>
            <a:off x="7930311" y="3346301"/>
            <a:ext cx="1483360" cy="1459903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235E4EB-C4F9-4870-A47F-07E2678FCBF5}"/>
              </a:ext>
            </a:extLst>
          </p:cNvPr>
          <p:cNvSpPr/>
          <p:nvPr/>
        </p:nvSpPr>
        <p:spPr>
          <a:xfrm>
            <a:off x="1432314" y="2616708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1B324CF-91B4-4942-8D8B-CF01E5EEC4CC}"/>
              </a:ext>
            </a:extLst>
          </p:cNvPr>
          <p:cNvSpPr txBox="1"/>
          <p:nvPr/>
        </p:nvSpPr>
        <p:spPr>
          <a:xfrm>
            <a:off x="1729658" y="238130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随机初始值下的总损失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1F6351F-5BF9-4A70-8BB4-449E9C5B90A4}"/>
              </a:ext>
            </a:extLst>
          </p:cNvPr>
          <p:cNvSpPr/>
          <p:nvPr/>
        </p:nvSpPr>
        <p:spPr>
          <a:xfrm>
            <a:off x="3512219" y="3706964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8D65F41-32DE-4362-AEB4-12D5941ED032}"/>
              </a:ext>
            </a:extLst>
          </p:cNvPr>
          <p:cNvSpPr txBox="1"/>
          <p:nvPr/>
        </p:nvSpPr>
        <p:spPr>
          <a:xfrm>
            <a:off x="3481580" y="32711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损失变小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278FE3B-69C4-41C9-B876-B4599BF7BBF9}"/>
              </a:ext>
            </a:extLst>
          </p:cNvPr>
          <p:cNvSpPr/>
          <p:nvPr/>
        </p:nvSpPr>
        <p:spPr>
          <a:xfrm>
            <a:off x="5633775" y="4099995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19BDABF-C3C4-4D4F-80B8-680744C28E0C}"/>
              </a:ext>
            </a:extLst>
          </p:cNvPr>
          <p:cNvSpPr txBox="1"/>
          <p:nvPr/>
        </p:nvSpPr>
        <p:spPr>
          <a:xfrm>
            <a:off x="5281095" y="36127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损失变小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512AC58-7E45-4717-80A4-01B9C2B8D794}"/>
              </a:ext>
            </a:extLst>
          </p:cNvPr>
          <p:cNvSpPr/>
          <p:nvPr/>
        </p:nvSpPr>
        <p:spPr>
          <a:xfrm>
            <a:off x="7832651" y="4731589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3716C58-EF30-4D32-853A-B4D71884F713}"/>
              </a:ext>
            </a:extLst>
          </p:cNvPr>
          <p:cNvSpPr txBox="1"/>
          <p:nvPr/>
        </p:nvSpPr>
        <p:spPr>
          <a:xfrm>
            <a:off x="8172503" y="45804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总损失最小</a:t>
            </a:r>
          </a:p>
        </p:txBody>
      </p:sp>
      <p:sp>
        <p:nvSpPr>
          <p:cNvPr id="47" name="箭头: 右 46">
            <a:extLst>
              <a:ext uri="{FF2B5EF4-FFF2-40B4-BE49-F238E27FC236}">
                <a16:creationId xmlns:a16="http://schemas.microsoft.com/office/drawing/2014/main" id="{AD239693-1C02-426F-9C27-A3947B48E622}"/>
              </a:ext>
            </a:extLst>
          </p:cNvPr>
          <p:cNvSpPr/>
          <p:nvPr/>
        </p:nvSpPr>
        <p:spPr>
          <a:xfrm>
            <a:off x="1552629" y="4793215"/>
            <a:ext cx="5465225" cy="198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AF80340-3AD3-4165-A7E1-EA8FAB1CB162}"/>
              </a:ext>
            </a:extLst>
          </p:cNvPr>
          <p:cNvSpPr txBox="1"/>
          <p:nvPr/>
        </p:nvSpPr>
        <p:spPr>
          <a:xfrm>
            <a:off x="1507318" y="440013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逐步调节参数，逐步逼近最小总损失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3208EE6-F44B-4CCB-AC57-CC724B8AC4C9}"/>
              </a:ext>
            </a:extLst>
          </p:cNvPr>
          <p:cNvSpPr/>
          <p:nvPr/>
        </p:nvSpPr>
        <p:spPr>
          <a:xfrm>
            <a:off x="7832650" y="5056332"/>
            <a:ext cx="240631" cy="2406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对话气泡: 椭圆形 50">
            <a:extLst>
              <a:ext uri="{FF2B5EF4-FFF2-40B4-BE49-F238E27FC236}">
                <a16:creationId xmlns:a16="http://schemas.microsoft.com/office/drawing/2014/main" id="{0BA488D0-68C3-42E3-93C7-C98B970C0E22}"/>
              </a:ext>
            </a:extLst>
          </p:cNvPr>
          <p:cNvSpPr/>
          <p:nvPr/>
        </p:nvSpPr>
        <p:spPr>
          <a:xfrm>
            <a:off x="4589576" y="5614564"/>
            <a:ext cx="2177716" cy="612648"/>
          </a:xfrm>
          <a:prstGeom prst="wedgeEllipseCallout">
            <a:avLst>
              <a:gd name="adj1" fmla="val 95189"/>
              <a:gd name="adj2" fmla="val -92646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采用该参数</a:t>
            </a:r>
          </a:p>
        </p:txBody>
      </p:sp>
    </p:spTree>
    <p:extLst>
      <p:ext uri="{BB962C8B-B14F-4D97-AF65-F5344CB8AC3E}">
        <p14:creationId xmlns:p14="http://schemas.microsoft.com/office/powerpoint/2010/main" val="107095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参数学习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A19285-FA1E-4E49-8548-66D4B6C23C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193" y="1270968"/>
            <a:ext cx="2588487" cy="14538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9232FB-B870-4198-83C5-FC7D60E266C7}"/>
              </a:ext>
            </a:extLst>
          </p:cNvPr>
          <p:cNvSpPr txBox="1"/>
          <p:nvPr/>
        </p:nvSpPr>
        <p:spPr>
          <a:xfrm>
            <a:off x="7975622" y="1797846"/>
            <a:ext cx="1467068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梯度下降法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0825465-D56E-4A53-8B11-3D250213A628}"/>
              </a:ext>
            </a:extLst>
          </p:cNvPr>
          <p:cNvCxnSpPr/>
          <p:nvPr/>
        </p:nvCxnSpPr>
        <p:spPr>
          <a:xfrm flipV="1">
            <a:off x="1135007" y="1564893"/>
            <a:ext cx="0" cy="38260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A02F710-515C-48FE-99D6-552544EB2F51}"/>
              </a:ext>
            </a:extLst>
          </p:cNvPr>
          <p:cNvCxnSpPr>
            <a:cxnSpLocks/>
          </p:cNvCxnSpPr>
          <p:nvPr/>
        </p:nvCxnSpPr>
        <p:spPr>
          <a:xfrm>
            <a:off x="798352" y="5170356"/>
            <a:ext cx="108000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bject 3">
            <a:extLst>
              <a:ext uri="{FF2B5EF4-FFF2-40B4-BE49-F238E27FC236}">
                <a16:creationId xmlns:a16="http://schemas.microsoft.com/office/drawing/2014/main" id="{EEB9056F-9247-4575-A3CC-AE50D2E793B5}"/>
              </a:ext>
            </a:extLst>
          </p:cNvPr>
          <p:cNvSpPr txBox="1"/>
          <p:nvPr/>
        </p:nvSpPr>
        <p:spPr>
          <a:xfrm>
            <a:off x="0" y="1817724"/>
            <a:ext cx="1142999" cy="38023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mbria Math"/>
              </a:rPr>
              <a:t>总损失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/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</p:spPr>
            <p:txBody>
              <a:bodyPr vert="horz" wrap="square" lIns="0" tIns="10795" rIns="0" bIns="0" rtlCol="0">
                <a:spAutoFit/>
              </a:bodyPr>
              <a:lstStyle/>
              <a:p>
                <a:pPr marL="12700" marR="5080" indent="83820">
                  <a:lnSpc>
                    <a:spcPct val="100400"/>
                  </a:lnSpc>
                  <a:spcBef>
                    <a:spcPts val="8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mbria Math"/>
                        </a:rPr>
                        <m:t>𝑤</m:t>
                      </m:r>
                    </m:oMath>
                  </m:oMathPara>
                </a14:m>
                <a:endParaRPr sz="2400" dirty="0">
                  <a:latin typeface="黑体" panose="02010609060101010101" pitchFamily="49" charset="-122"/>
                  <a:ea typeface="黑体" panose="02010609060101010101" pitchFamily="49" charset="-122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  <a:blipFill>
                <a:blip r:embed="rId3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13">
            <a:extLst>
              <a:ext uri="{FF2B5EF4-FFF2-40B4-BE49-F238E27FC236}">
                <a16:creationId xmlns:a16="http://schemas.microsoft.com/office/drawing/2014/main" id="{42E85F2E-C1D6-490C-B748-9FE5610AF5E4}"/>
              </a:ext>
            </a:extLst>
          </p:cNvPr>
          <p:cNvSpPr/>
          <p:nvPr/>
        </p:nvSpPr>
        <p:spPr>
          <a:xfrm>
            <a:off x="1248841" y="2105523"/>
            <a:ext cx="6681470" cy="2700681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5160D359-4A5B-4202-AABF-26E85208DDB2}"/>
              </a:ext>
            </a:extLst>
          </p:cNvPr>
          <p:cNvSpPr/>
          <p:nvPr/>
        </p:nvSpPr>
        <p:spPr>
          <a:xfrm>
            <a:off x="7930311" y="3346301"/>
            <a:ext cx="1483360" cy="1459903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235E4EB-C4F9-4870-A47F-07E2678FCBF5}"/>
              </a:ext>
            </a:extLst>
          </p:cNvPr>
          <p:cNvSpPr/>
          <p:nvPr/>
        </p:nvSpPr>
        <p:spPr>
          <a:xfrm>
            <a:off x="1854251" y="3143587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1B324CF-91B4-4942-8D8B-CF01E5EEC4CC}"/>
                  </a:ext>
                </a:extLst>
              </p:cNvPr>
              <p:cNvSpPr txBox="1"/>
              <p:nvPr/>
            </p:nvSpPr>
            <p:spPr>
              <a:xfrm>
                <a:off x="2094882" y="2461393"/>
                <a:ext cx="2046842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计算该点梯度值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1B324CF-91B4-4942-8D8B-CF01E5EEC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82" y="2461393"/>
                <a:ext cx="2046842" cy="499560"/>
              </a:xfrm>
              <a:prstGeom prst="rect">
                <a:avLst/>
              </a:prstGeom>
              <a:blipFill>
                <a:blip r:embed="rId4"/>
                <a:stretch>
                  <a:fillRect l="-2687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4E1B850-FEC4-49BE-8848-A51848E5DC36}"/>
              </a:ext>
            </a:extLst>
          </p:cNvPr>
          <p:cNvSpPr txBox="1"/>
          <p:nvPr/>
        </p:nvSpPr>
        <p:spPr>
          <a:xfrm>
            <a:off x="2188919" y="882993"/>
            <a:ext cx="4801314" cy="400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梯度代表函数在该点最大增长的方向和量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A552971E-105F-4FFB-AE25-1F39789E9BDE}"/>
              </a:ext>
            </a:extLst>
          </p:cNvPr>
          <p:cNvSpPr/>
          <p:nvPr/>
        </p:nvSpPr>
        <p:spPr>
          <a:xfrm>
            <a:off x="1187019" y="2592238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7A8703FF-EDA5-4EC1-99A6-850183E3FEDE}"/>
              </a:ext>
            </a:extLst>
          </p:cNvPr>
          <p:cNvSpPr/>
          <p:nvPr/>
        </p:nvSpPr>
        <p:spPr>
          <a:xfrm>
            <a:off x="1874630" y="5098408"/>
            <a:ext cx="192024" cy="19202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8632516-F5E6-4757-BF7F-C66C70F8F4DC}"/>
              </a:ext>
            </a:extLst>
          </p:cNvPr>
          <p:cNvSpPr/>
          <p:nvPr/>
        </p:nvSpPr>
        <p:spPr>
          <a:xfrm>
            <a:off x="1970930" y="3346300"/>
            <a:ext cx="45719" cy="1748665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AE38C03-BAEF-4684-9543-0F46F7FE3F9E}"/>
                  </a:ext>
                </a:extLst>
              </p:cNvPr>
              <p:cNvSpPr/>
              <p:nvPr/>
            </p:nvSpPr>
            <p:spPr>
              <a:xfrm>
                <a:off x="4589576" y="2857339"/>
                <a:ext cx="2225843" cy="421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梯度为负：增加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AE38C03-BAEF-4684-9543-0F46F7FE3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76" y="2857339"/>
                <a:ext cx="2225843" cy="421103"/>
              </a:xfrm>
              <a:prstGeom prst="rect">
                <a:avLst/>
              </a:prstGeom>
              <a:blipFill>
                <a:blip r:embed="rId6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4B63288-99D7-4A1F-9303-910903E6739D}"/>
                  </a:ext>
                </a:extLst>
              </p:cNvPr>
              <p:cNvSpPr/>
              <p:nvPr/>
            </p:nvSpPr>
            <p:spPr>
              <a:xfrm>
                <a:off x="4589575" y="3346300"/>
                <a:ext cx="2225843" cy="421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梯度为正：减少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4B63288-99D7-4A1F-9303-910903E67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75" y="3346300"/>
                <a:ext cx="2225843" cy="421103"/>
              </a:xfrm>
              <a:prstGeom prst="rect">
                <a:avLst/>
              </a:prstGeom>
              <a:blipFill>
                <a:blip r:embed="rId7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722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参数学习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A19285-FA1E-4E49-8548-66D4B6C23C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193" y="1270968"/>
            <a:ext cx="2588487" cy="14538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9232FB-B870-4198-83C5-FC7D60E266C7}"/>
              </a:ext>
            </a:extLst>
          </p:cNvPr>
          <p:cNvSpPr txBox="1"/>
          <p:nvPr/>
        </p:nvSpPr>
        <p:spPr>
          <a:xfrm>
            <a:off x="7975622" y="1797846"/>
            <a:ext cx="1467068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梯度下降法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0825465-D56E-4A53-8B11-3D250213A628}"/>
              </a:ext>
            </a:extLst>
          </p:cNvPr>
          <p:cNvCxnSpPr/>
          <p:nvPr/>
        </p:nvCxnSpPr>
        <p:spPr>
          <a:xfrm flipV="1">
            <a:off x="1135007" y="1564893"/>
            <a:ext cx="0" cy="38260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A02F710-515C-48FE-99D6-552544EB2F51}"/>
              </a:ext>
            </a:extLst>
          </p:cNvPr>
          <p:cNvCxnSpPr>
            <a:cxnSpLocks/>
          </p:cNvCxnSpPr>
          <p:nvPr/>
        </p:nvCxnSpPr>
        <p:spPr>
          <a:xfrm>
            <a:off x="798352" y="5170356"/>
            <a:ext cx="108000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bject 3">
            <a:extLst>
              <a:ext uri="{FF2B5EF4-FFF2-40B4-BE49-F238E27FC236}">
                <a16:creationId xmlns:a16="http://schemas.microsoft.com/office/drawing/2014/main" id="{EEB9056F-9247-4575-A3CC-AE50D2E793B5}"/>
              </a:ext>
            </a:extLst>
          </p:cNvPr>
          <p:cNvSpPr txBox="1"/>
          <p:nvPr/>
        </p:nvSpPr>
        <p:spPr>
          <a:xfrm>
            <a:off x="0" y="1817724"/>
            <a:ext cx="1142999" cy="38023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mbria Math"/>
              </a:rPr>
              <a:t>总损失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/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</p:spPr>
            <p:txBody>
              <a:bodyPr vert="horz" wrap="square" lIns="0" tIns="10795" rIns="0" bIns="0" rtlCol="0">
                <a:spAutoFit/>
              </a:bodyPr>
              <a:lstStyle/>
              <a:p>
                <a:pPr marL="12700" marR="5080" indent="83820">
                  <a:lnSpc>
                    <a:spcPct val="100400"/>
                  </a:lnSpc>
                  <a:spcBef>
                    <a:spcPts val="8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mbria Math"/>
                        </a:rPr>
                        <m:t>𝑤</m:t>
                      </m:r>
                    </m:oMath>
                  </m:oMathPara>
                </a14:m>
                <a:endParaRPr sz="2400" dirty="0">
                  <a:latin typeface="黑体" panose="02010609060101010101" pitchFamily="49" charset="-122"/>
                  <a:ea typeface="黑体" panose="02010609060101010101" pitchFamily="49" charset="-122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  <a:blipFill>
                <a:blip r:embed="rId3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13">
            <a:extLst>
              <a:ext uri="{FF2B5EF4-FFF2-40B4-BE49-F238E27FC236}">
                <a16:creationId xmlns:a16="http://schemas.microsoft.com/office/drawing/2014/main" id="{42E85F2E-C1D6-490C-B748-9FE5610AF5E4}"/>
              </a:ext>
            </a:extLst>
          </p:cNvPr>
          <p:cNvSpPr/>
          <p:nvPr/>
        </p:nvSpPr>
        <p:spPr>
          <a:xfrm>
            <a:off x="1248841" y="2105523"/>
            <a:ext cx="6681470" cy="2700681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5160D359-4A5B-4202-AABF-26E85208DDB2}"/>
              </a:ext>
            </a:extLst>
          </p:cNvPr>
          <p:cNvSpPr/>
          <p:nvPr/>
        </p:nvSpPr>
        <p:spPr>
          <a:xfrm>
            <a:off x="7930311" y="3346301"/>
            <a:ext cx="1483360" cy="1459903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235E4EB-C4F9-4870-A47F-07E2678FCBF5}"/>
              </a:ext>
            </a:extLst>
          </p:cNvPr>
          <p:cNvSpPr/>
          <p:nvPr/>
        </p:nvSpPr>
        <p:spPr>
          <a:xfrm>
            <a:off x="1854251" y="3143587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1B324CF-91B4-4942-8D8B-CF01E5EEC4CC}"/>
                  </a:ext>
                </a:extLst>
              </p:cNvPr>
              <p:cNvSpPr txBox="1"/>
              <p:nvPr/>
            </p:nvSpPr>
            <p:spPr>
              <a:xfrm>
                <a:off x="2094882" y="2461393"/>
                <a:ext cx="2046842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计算该点梯度值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1B324CF-91B4-4942-8D8B-CF01E5EEC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82" y="2461393"/>
                <a:ext cx="2046842" cy="499560"/>
              </a:xfrm>
              <a:prstGeom prst="rect">
                <a:avLst/>
              </a:prstGeom>
              <a:blipFill>
                <a:blip r:embed="rId4"/>
                <a:stretch>
                  <a:fillRect l="-2687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4E1B850-FEC4-49BE-8848-A51848E5DC36}"/>
              </a:ext>
            </a:extLst>
          </p:cNvPr>
          <p:cNvSpPr txBox="1"/>
          <p:nvPr/>
        </p:nvSpPr>
        <p:spPr>
          <a:xfrm>
            <a:off x="2188919" y="882993"/>
            <a:ext cx="4801314" cy="400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梯度代表函数在该点最大增长的方向和量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A552971E-105F-4FFB-AE25-1F39789E9BDE}"/>
              </a:ext>
            </a:extLst>
          </p:cNvPr>
          <p:cNvSpPr/>
          <p:nvPr/>
        </p:nvSpPr>
        <p:spPr>
          <a:xfrm>
            <a:off x="1187019" y="2592238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7A8703FF-EDA5-4EC1-99A6-850183E3FEDE}"/>
              </a:ext>
            </a:extLst>
          </p:cNvPr>
          <p:cNvSpPr/>
          <p:nvPr/>
        </p:nvSpPr>
        <p:spPr>
          <a:xfrm>
            <a:off x="1874630" y="5098408"/>
            <a:ext cx="192024" cy="19202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8632516-F5E6-4757-BF7F-C66C70F8F4DC}"/>
              </a:ext>
            </a:extLst>
          </p:cNvPr>
          <p:cNvSpPr/>
          <p:nvPr/>
        </p:nvSpPr>
        <p:spPr>
          <a:xfrm>
            <a:off x="1970930" y="3346300"/>
            <a:ext cx="45719" cy="1748665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AE38C03-BAEF-4684-9543-0F46F7FE3F9E}"/>
                  </a:ext>
                </a:extLst>
              </p:cNvPr>
              <p:cNvSpPr/>
              <p:nvPr/>
            </p:nvSpPr>
            <p:spPr>
              <a:xfrm>
                <a:off x="4589576" y="2857339"/>
                <a:ext cx="2225843" cy="421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梯度为负：增加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AE38C03-BAEF-4684-9543-0F46F7FE3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76" y="2857339"/>
                <a:ext cx="2225843" cy="421103"/>
              </a:xfrm>
              <a:prstGeom prst="rect">
                <a:avLst/>
              </a:prstGeom>
              <a:blipFill>
                <a:blip r:embed="rId6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4B63288-99D7-4A1F-9303-910903E6739D}"/>
                  </a:ext>
                </a:extLst>
              </p:cNvPr>
              <p:cNvSpPr/>
              <p:nvPr/>
            </p:nvSpPr>
            <p:spPr>
              <a:xfrm>
                <a:off x="4589575" y="3346300"/>
                <a:ext cx="2225843" cy="421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梯度为正：减少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4B63288-99D7-4A1F-9303-910903E67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75" y="3346300"/>
                <a:ext cx="2225843" cy="421103"/>
              </a:xfrm>
              <a:prstGeom prst="rect">
                <a:avLst/>
              </a:prstGeom>
              <a:blipFill>
                <a:blip r:embed="rId7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Best Gradient Descent GIFs | Gfycat">
            <a:extLst>
              <a:ext uri="{FF2B5EF4-FFF2-40B4-BE49-F238E27FC236}">
                <a16:creationId xmlns:a16="http://schemas.microsoft.com/office/drawing/2014/main" id="{6B26579E-9A6B-4DE5-99EF-F3C45509D5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6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开篇实例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深度学习在艺术上的表现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3A8C6-390F-4C75-AAD8-DA9D70C6B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7091" y="780288"/>
            <a:ext cx="9357817" cy="471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8245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参数学习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A19285-FA1E-4E49-8548-66D4B6C23C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193" y="1270968"/>
            <a:ext cx="2588487" cy="14538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9232FB-B870-4198-83C5-FC7D60E266C7}"/>
              </a:ext>
            </a:extLst>
          </p:cNvPr>
          <p:cNvSpPr txBox="1"/>
          <p:nvPr/>
        </p:nvSpPr>
        <p:spPr>
          <a:xfrm>
            <a:off x="7975622" y="1797846"/>
            <a:ext cx="1467068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梯度下降法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0825465-D56E-4A53-8B11-3D250213A628}"/>
              </a:ext>
            </a:extLst>
          </p:cNvPr>
          <p:cNvCxnSpPr/>
          <p:nvPr/>
        </p:nvCxnSpPr>
        <p:spPr>
          <a:xfrm flipV="1">
            <a:off x="1135007" y="1564893"/>
            <a:ext cx="0" cy="38260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A02F710-515C-48FE-99D6-552544EB2F51}"/>
              </a:ext>
            </a:extLst>
          </p:cNvPr>
          <p:cNvCxnSpPr>
            <a:cxnSpLocks/>
          </p:cNvCxnSpPr>
          <p:nvPr/>
        </p:nvCxnSpPr>
        <p:spPr>
          <a:xfrm>
            <a:off x="798352" y="5170356"/>
            <a:ext cx="108000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bject 3">
            <a:extLst>
              <a:ext uri="{FF2B5EF4-FFF2-40B4-BE49-F238E27FC236}">
                <a16:creationId xmlns:a16="http://schemas.microsoft.com/office/drawing/2014/main" id="{EEB9056F-9247-4575-A3CC-AE50D2E793B5}"/>
              </a:ext>
            </a:extLst>
          </p:cNvPr>
          <p:cNvSpPr txBox="1"/>
          <p:nvPr/>
        </p:nvSpPr>
        <p:spPr>
          <a:xfrm>
            <a:off x="0" y="1817724"/>
            <a:ext cx="1142999" cy="38023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mbria Math"/>
              </a:rPr>
              <a:t>总损失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/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</p:spPr>
            <p:txBody>
              <a:bodyPr vert="horz" wrap="square" lIns="0" tIns="10795" rIns="0" bIns="0" rtlCol="0">
                <a:spAutoFit/>
              </a:bodyPr>
              <a:lstStyle/>
              <a:p>
                <a:pPr marL="12700" marR="5080" indent="83820">
                  <a:lnSpc>
                    <a:spcPct val="100400"/>
                  </a:lnSpc>
                  <a:spcBef>
                    <a:spcPts val="8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mbria Math"/>
                        </a:rPr>
                        <m:t>𝑤</m:t>
                      </m:r>
                    </m:oMath>
                  </m:oMathPara>
                </a14:m>
                <a:endParaRPr sz="2400" dirty="0">
                  <a:latin typeface="黑体" panose="02010609060101010101" pitchFamily="49" charset="-122"/>
                  <a:ea typeface="黑体" panose="02010609060101010101" pitchFamily="49" charset="-122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  <a:blipFill>
                <a:blip r:embed="rId3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13">
            <a:extLst>
              <a:ext uri="{FF2B5EF4-FFF2-40B4-BE49-F238E27FC236}">
                <a16:creationId xmlns:a16="http://schemas.microsoft.com/office/drawing/2014/main" id="{42E85F2E-C1D6-490C-B748-9FE5610AF5E4}"/>
              </a:ext>
            </a:extLst>
          </p:cNvPr>
          <p:cNvSpPr/>
          <p:nvPr/>
        </p:nvSpPr>
        <p:spPr>
          <a:xfrm>
            <a:off x="1248841" y="2105523"/>
            <a:ext cx="6681470" cy="2700681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5160D359-4A5B-4202-AABF-26E85208DDB2}"/>
              </a:ext>
            </a:extLst>
          </p:cNvPr>
          <p:cNvSpPr/>
          <p:nvPr/>
        </p:nvSpPr>
        <p:spPr>
          <a:xfrm>
            <a:off x="7930311" y="3346301"/>
            <a:ext cx="1483360" cy="1459903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235E4EB-C4F9-4870-A47F-07E2678FCBF5}"/>
              </a:ext>
            </a:extLst>
          </p:cNvPr>
          <p:cNvSpPr/>
          <p:nvPr/>
        </p:nvSpPr>
        <p:spPr>
          <a:xfrm>
            <a:off x="1854251" y="3143587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1B324CF-91B4-4942-8D8B-CF01E5EEC4CC}"/>
                  </a:ext>
                </a:extLst>
              </p:cNvPr>
              <p:cNvSpPr txBox="1"/>
              <p:nvPr/>
            </p:nvSpPr>
            <p:spPr>
              <a:xfrm>
                <a:off x="2094882" y="2461393"/>
                <a:ext cx="2046842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计算该点梯度值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1B324CF-91B4-4942-8D8B-CF01E5EEC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82" y="2461393"/>
                <a:ext cx="2046842" cy="499560"/>
              </a:xfrm>
              <a:prstGeom prst="rect">
                <a:avLst/>
              </a:prstGeom>
              <a:blipFill>
                <a:blip r:embed="rId4"/>
                <a:stretch>
                  <a:fillRect l="-2687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4E1B850-FEC4-49BE-8848-A51848E5DC36}"/>
              </a:ext>
            </a:extLst>
          </p:cNvPr>
          <p:cNvSpPr txBox="1"/>
          <p:nvPr/>
        </p:nvSpPr>
        <p:spPr>
          <a:xfrm>
            <a:off x="2188919" y="882993"/>
            <a:ext cx="1467068" cy="400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改变多少？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A552971E-105F-4FFB-AE25-1F39789E9BDE}"/>
              </a:ext>
            </a:extLst>
          </p:cNvPr>
          <p:cNvSpPr/>
          <p:nvPr/>
        </p:nvSpPr>
        <p:spPr>
          <a:xfrm>
            <a:off x="1187019" y="2592238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7A8703FF-EDA5-4EC1-99A6-850183E3FEDE}"/>
              </a:ext>
            </a:extLst>
          </p:cNvPr>
          <p:cNvSpPr/>
          <p:nvPr/>
        </p:nvSpPr>
        <p:spPr>
          <a:xfrm>
            <a:off x="1874630" y="5098408"/>
            <a:ext cx="192024" cy="19202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8632516-F5E6-4757-BF7F-C66C70F8F4DC}"/>
              </a:ext>
            </a:extLst>
          </p:cNvPr>
          <p:cNvSpPr/>
          <p:nvPr/>
        </p:nvSpPr>
        <p:spPr>
          <a:xfrm>
            <a:off x="1970930" y="3346300"/>
            <a:ext cx="45719" cy="1748665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86F7C2D-F4CB-4B16-8D19-34641EE3C304}"/>
              </a:ext>
            </a:extLst>
          </p:cNvPr>
          <p:cNvSpPr/>
          <p:nvPr/>
        </p:nvSpPr>
        <p:spPr>
          <a:xfrm>
            <a:off x="3159062" y="3663057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79B92A-7573-48DC-A8CF-6A6B442EE571}"/>
                  </a:ext>
                </a:extLst>
              </p:cNvPr>
              <p:cNvSpPr txBox="1"/>
              <p:nvPr/>
            </p:nvSpPr>
            <p:spPr>
              <a:xfrm>
                <a:off x="3500418" y="3229064"/>
                <a:ext cx="2010935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/>
                  <a:t>更新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79B92A-7573-48DC-A8CF-6A6B442E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18" y="3229064"/>
                <a:ext cx="2010935" cy="499560"/>
              </a:xfrm>
              <a:prstGeom prst="rect">
                <a:avLst/>
              </a:prstGeom>
              <a:blipFill>
                <a:blip r:embed="rId6"/>
                <a:stretch>
                  <a:fillRect l="-2424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E0473ADE-2447-468F-B832-A309F9A9C389}"/>
              </a:ext>
            </a:extLst>
          </p:cNvPr>
          <p:cNvSpPr/>
          <p:nvPr/>
        </p:nvSpPr>
        <p:spPr>
          <a:xfrm rot="2708841">
            <a:off x="4168596" y="2864392"/>
            <a:ext cx="773436" cy="2436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9B816041-F817-45BC-A769-8ED2F93ABF5F}"/>
              </a:ext>
            </a:extLst>
          </p:cNvPr>
          <p:cNvSpPr txBox="1"/>
          <p:nvPr/>
        </p:nvSpPr>
        <p:spPr>
          <a:xfrm>
            <a:off x="4596660" y="2651233"/>
            <a:ext cx="1174946" cy="28789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mbria Math"/>
              </a:rPr>
              <a:t>反复迭代</a:t>
            </a:r>
            <a:endParaRPr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Cambria Math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49B77B4-B364-4CD8-B885-AF3B480D652F}"/>
              </a:ext>
            </a:extLst>
          </p:cNvPr>
          <p:cNvSpPr/>
          <p:nvPr/>
        </p:nvSpPr>
        <p:spPr>
          <a:xfrm>
            <a:off x="3192608" y="5119029"/>
            <a:ext cx="192024" cy="19202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3950EE1E-C4C3-49BC-A67E-C906C87A3FA3}"/>
              </a:ext>
            </a:extLst>
          </p:cNvPr>
          <p:cNvSpPr/>
          <p:nvPr/>
        </p:nvSpPr>
        <p:spPr>
          <a:xfrm>
            <a:off x="3288908" y="3903688"/>
            <a:ext cx="45719" cy="1211898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F67E5723-2E47-45BF-9848-F99EE81FE0CA}"/>
              </a:ext>
            </a:extLst>
          </p:cNvPr>
          <p:cNvSpPr/>
          <p:nvPr/>
        </p:nvSpPr>
        <p:spPr>
          <a:xfrm rot="5400000">
            <a:off x="2556903" y="4790501"/>
            <a:ext cx="192006" cy="1439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7C2476-5767-4AE4-8A15-A0A1A10FDC25}"/>
                  </a:ext>
                </a:extLst>
              </p:cNvPr>
              <p:cNvSpPr txBox="1"/>
              <p:nvPr/>
            </p:nvSpPr>
            <p:spPr>
              <a:xfrm>
                <a:off x="1781483" y="5797069"/>
                <a:ext cx="1439388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7C2476-5767-4AE4-8A15-A0A1A10FD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483" y="5797069"/>
                <a:ext cx="1439388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6112F96C-3294-4FAD-99A4-C44795DB0B91}"/>
                  </a:ext>
                </a:extLst>
              </p:cNvPr>
              <p:cNvSpPr/>
              <p:nvPr/>
            </p:nvSpPr>
            <p:spPr>
              <a:xfrm>
                <a:off x="3399693" y="5866110"/>
                <a:ext cx="1789153" cy="594442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/>
                  <a:t>被称作学习率</a:t>
                </a:r>
              </a:p>
            </p:txBody>
          </p:sp>
        </mc:Choice>
        <mc:Fallback xmlns="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6112F96C-3294-4FAD-99A4-C44795DB0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93" y="5866110"/>
                <a:ext cx="1789153" cy="594442"/>
              </a:xfrm>
              <a:prstGeom prst="roundRect">
                <a:avLst/>
              </a:prstGeom>
              <a:blipFill>
                <a:blip r:embed="rId8"/>
                <a:stretch>
                  <a:fillRect r="-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687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参数学习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A19285-FA1E-4E49-8548-66D4B6C23C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193" y="1270968"/>
            <a:ext cx="2588487" cy="14538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9232FB-B870-4198-83C5-FC7D60E266C7}"/>
              </a:ext>
            </a:extLst>
          </p:cNvPr>
          <p:cNvSpPr txBox="1"/>
          <p:nvPr/>
        </p:nvSpPr>
        <p:spPr>
          <a:xfrm>
            <a:off x="7975622" y="1797846"/>
            <a:ext cx="1467068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梯度下降法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0825465-D56E-4A53-8B11-3D250213A628}"/>
              </a:ext>
            </a:extLst>
          </p:cNvPr>
          <p:cNvCxnSpPr/>
          <p:nvPr/>
        </p:nvCxnSpPr>
        <p:spPr>
          <a:xfrm flipV="1">
            <a:off x="1135007" y="1564893"/>
            <a:ext cx="0" cy="38260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A02F710-515C-48FE-99D6-552544EB2F51}"/>
              </a:ext>
            </a:extLst>
          </p:cNvPr>
          <p:cNvCxnSpPr>
            <a:cxnSpLocks/>
          </p:cNvCxnSpPr>
          <p:nvPr/>
        </p:nvCxnSpPr>
        <p:spPr>
          <a:xfrm>
            <a:off x="798352" y="5170356"/>
            <a:ext cx="108000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bject 3">
            <a:extLst>
              <a:ext uri="{FF2B5EF4-FFF2-40B4-BE49-F238E27FC236}">
                <a16:creationId xmlns:a16="http://schemas.microsoft.com/office/drawing/2014/main" id="{EEB9056F-9247-4575-A3CC-AE50D2E793B5}"/>
              </a:ext>
            </a:extLst>
          </p:cNvPr>
          <p:cNvSpPr txBox="1"/>
          <p:nvPr/>
        </p:nvSpPr>
        <p:spPr>
          <a:xfrm>
            <a:off x="0" y="1817724"/>
            <a:ext cx="1142999" cy="38023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mbria Math"/>
              </a:rPr>
              <a:t>总损失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/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</p:spPr>
            <p:txBody>
              <a:bodyPr vert="horz" wrap="square" lIns="0" tIns="10795" rIns="0" bIns="0" rtlCol="0">
                <a:spAutoFit/>
              </a:bodyPr>
              <a:lstStyle/>
              <a:p>
                <a:pPr marL="12700" marR="5080" indent="83820">
                  <a:lnSpc>
                    <a:spcPct val="100400"/>
                  </a:lnSpc>
                  <a:spcBef>
                    <a:spcPts val="8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mbria Math"/>
                        </a:rPr>
                        <m:t>𝑤</m:t>
                      </m:r>
                    </m:oMath>
                  </m:oMathPara>
                </a14:m>
                <a:endParaRPr sz="2400" dirty="0">
                  <a:latin typeface="黑体" panose="02010609060101010101" pitchFamily="49" charset="-122"/>
                  <a:ea typeface="黑体" panose="02010609060101010101" pitchFamily="49" charset="-122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  <a:blipFill>
                <a:blip r:embed="rId3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13">
            <a:extLst>
              <a:ext uri="{FF2B5EF4-FFF2-40B4-BE49-F238E27FC236}">
                <a16:creationId xmlns:a16="http://schemas.microsoft.com/office/drawing/2014/main" id="{42E85F2E-C1D6-490C-B748-9FE5610AF5E4}"/>
              </a:ext>
            </a:extLst>
          </p:cNvPr>
          <p:cNvSpPr/>
          <p:nvPr/>
        </p:nvSpPr>
        <p:spPr>
          <a:xfrm>
            <a:off x="1248841" y="2105523"/>
            <a:ext cx="6681470" cy="2700681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5160D359-4A5B-4202-AABF-26E85208DDB2}"/>
              </a:ext>
            </a:extLst>
          </p:cNvPr>
          <p:cNvSpPr/>
          <p:nvPr/>
        </p:nvSpPr>
        <p:spPr>
          <a:xfrm>
            <a:off x="7930311" y="3346301"/>
            <a:ext cx="1483360" cy="1459903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235E4EB-C4F9-4870-A47F-07E2678FCBF5}"/>
              </a:ext>
            </a:extLst>
          </p:cNvPr>
          <p:cNvSpPr/>
          <p:nvPr/>
        </p:nvSpPr>
        <p:spPr>
          <a:xfrm>
            <a:off x="1854251" y="3143587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1B324CF-91B4-4942-8D8B-CF01E5EEC4CC}"/>
                  </a:ext>
                </a:extLst>
              </p:cNvPr>
              <p:cNvSpPr txBox="1"/>
              <p:nvPr/>
            </p:nvSpPr>
            <p:spPr>
              <a:xfrm>
                <a:off x="2094882" y="2461393"/>
                <a:ext cx="2046842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计算该点梯度值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1B324CF-91B4-4942-8D8B-CF01E5EEC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82" y="2461393"/>
                <a:ext cx="2046842" cy="499560"/>
              </a:xfrm>
              <a:prstGeom prst="rect">
                <a:avLst/>
              </a:prstGeom>
              <a:blipFill>
                <a:blip r:embed="rId4"/>
                <a:stretch>
                  <a:fillRect l="-2687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4E1B850-FEC4-49BE-8848-A51848E5DC36}"/>
              </a:ext>
            </a:extLst>
          </p:cNvPr>
          <p:cNvSpPr txBox="1"/>
          <p:nvPr/>
        </p:nvSpPr>
        <p:spPr>
          <a:xfrm>
            <a:off x="2188919" y="882993"/>
            <a:ext cx="1467068" cy="400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何时结束？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A552971E-105F-4FFB-AE25-1F39789E9BDE}"/>
              </a:ext>
            </a:extLst>
          </p:cNvPr>
          <p:cNvSpPr/>
          <p:nvPr/>
        </p:nvSpPr>
        <p:spPr>
          <a:xfrm>
            <a:off x="1187019" y="2592238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7A8703FF-EDA5-4EC1-99A6-850183E3FEDE}"/>
              </a:ext>
            </a:extLst>
          </p:cNvPr>
          <p:cNvSpPr/>
          <p:nvPr/>
        </p:nvSpPr>
        <p:spPr>
          <a:xfrm>
            <a:off x="1874630" y="5098408"/>
            <a:ext cx="192024" cy="19202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8632516-F5E6-4757-BF7F-C66C70F8F4DC}"/>
              </a:ext>
            </a:extLst>
          </p:cNvPr>
          <p:cNvSpPr/>
          <p:nvPr/>
        </p:nvSpPr>
        <p:spPr>
          <a:xfrm>
            <a:off x="1970930" y="3346300"/>
            <a:ext cx="45719" cy="1748665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86F7C2D-F4CB-4B16-8D19-34641EE3C304}"/>
              </a:ext>
            </a:extLst>
          </p:cNvPr>
          <p:cNvSpPr/>
          <p:nvPr/>
        </p:nvSpPr>
        <p:spPr>
          <a:xfrm>
            <a:off x="3159062" y="3663057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79B92A-7573-48DC-A8CF-6A6B442EE571}"/>
                  </a:ext>
                </a:extLst>
              </p:cNvPr>
              <p:cNvSpPr txBox="1"/>
              <p:nvPr/>
            </p:nvSpPr>
            <p:spPr>
              <a:xfrm>
                <a:off x="3500418" y="3229064"/>
                <a:ext cx="2010935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/>
                  <a:t>更新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79B92A-7573-48DC-A8CF-6A6B442E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18" y="3229064"/>
                <a:ext cx="2010935" cy="499560"/>
              </a:xfrm>
              <a:prstGeom prst="rect">
                <a:avLst/>
              </a:prstGeom>
              <a:blipFill>
                <a:blip r:embed="rId6"/>
                <a:stretch>
                  <a:fillRect l="-2424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E0473ADE-2447-468F-B832-A309F9A9C389}"/>
              </a:ext>
            </a:extLst>
          </p:cNvPr>
          <p:cNvSpPr/>
          <p:nvPr/>
        </p:nvSpPr>
        <p:spPr>
          <a:xfrm rot="2708841">
            <a:off x="4168596" y="2864392"/>
            <a:ext cx="773436" cy="2436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9B816041-F817-45BC-A769-8ED2F93ABF5F}"/>
              </a:ext>
            </a:extLst>
          </p:cNvPr>
          <p:cNvSpPr txBox="1"/>
          <p:nvPr/>
        </p:nvSpPr>
        <p:spPr>
          <a:xfrm>
            <a:off x="4596660" y="2651233"/>
            <a:ext cx="1174946" cy="28789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mbria Math"/>
              </a:rPr>
              <a:t>反复迭代</a:t>
            </a:r>
            <a:endParaRPr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Cambria Math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49B77B4-B364-4CD8-B885-AF3B480D652F}"/>
              </a:ext>
            </a:extLst>
          </p:cNvPr>
          <p:cNvSpPr/>
          <p:nvPr/>
        </p:nvSpPr>
        <p:spPr>
          <a:xfrm>
            <a:off x="3192608" y="5119029"/>
            <a:ext cx="192024" cy="19202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3950EE1E-C4C3-49BC-A67E-C906C87A3FA3}"/>
              </a:ext>
            </a:extLst>
          </p:cNvPr>
          <p:cNvSpPr/>
          <p:nvPr/>
        </p:nvSpPr>
        <p:spPr>
          <a:xfrm>
            <a:off x="3288908" y="3903688"/>
            <a:ext cx="45719" cy="1211898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F67E5723-2E47-45BF-9848-F99EE81FE0CA}"/>
              </a:ext>
            </a:extLst>
          </p:cNvPr>
          <p:cNvSpPr/>
          <p:nvPr/>
        </p:nvSpPr>
        <p:spPr>
          <a:xfrm rot="5400000">
            <a:off x="2556903" y="4790501"/>
            <a:ext cx="192006" cy="1439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7C2476-5767-4AE4-8A15-A0A1A10FDC25}"/>
                  </a:ext>
                </a:extLst>
              </p:cNvPr>
              <p:cNvSpPr txBox="1"/>
              <p:nvPr/>
            </p:nvSpPr>
            <p:spPr>
              <a:xfrm>
                <a:off x="1781483" y="5797069"/>
                <a:ext cx="1439388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7C2476-5767-4AE4-8A15-A0A1A10FD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483" y="5797069"/>
                <a:ext cx="1439388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>
            <a:extLst>
              <a:ext uri="{FF2B5EF4-FFF2-40B4-BE49-F238E27FC236}">
                <a16:creationId xmlns:a16="http://schemas.microsoft.com/office/drawing/2014/main" id="{70E9326B-D543-4273-B687-9DC32B95250E}"/>
              </a:ext>
            </a:extLst>
          </p:cNvPr>
          <p:cNvSpPr/>
          <p:nvPr/>
        </p:nvSpPr>
        <p:spPr>
          <a:xfrm>
            <a:off x="3930272" y="3728624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2A7DAA3-31EB-4B40-AD90-22047C9C81AC}"/>
              </a:ext>
            </a:extLst>
          </p:cNvPr>
          <p:cNvSpPr/>
          <p:nvPr/>
        </p:nvSpPr>
        <p:spPr>
          <a:xfrm>
            <a:off x="4646232" y="3720923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4C16623-8A09-43BE-BA87-84C97C829E49}"/>
              </a:ext>
            </a:extLst>
          </p:cNvPr>
          <p:cNvSpPr/>
          <p:nvPr/>
        </p:nvSpPr>
        <p:spPr>
          <a:xfrm>
            <a:off x="5038765" y="3831043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A376A6F-0461-494E-9896-4603AD050E86}"/>
              </a:ext>
            </a:extLst>
          </p:cNvPr>
          <p:cNvSpPr/>
          <p:nvPr/>
        </p:nvSpPr>
        <p:spPr>
          <a:xfrm>
            <a:off x="5633775" y="4103758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1D71F75-B103-455D-B968-18CA2A2A5439}"/>
              </a:ext>
            </a:extLst>
          </p:cNvPr>
          <p:cNvSpPr/>
          <p:nvPr/>
        </p:nvSpPr>
        <p:spPr>
          <a:xfrm>
            <a:off x="7819526" y="4715286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DDE70403-4CE8-4775-A784-30538B6B1527}"/>
              </a:ext>
            </a:extLst>
          </p:cNvPr>
          <p:cNvSpPr txBox="1"/>
          <p:nvPr/>
        </p:nvSpPr>
        <p:spPr>
          <a:xfrm>
            <a:off x="8036153" y="4699030"/>
            <a:ext cx="2588487" cy="28789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 algn="ctr">
              <a:lnSpc>
                <a:spcPct val="100400"/>
              </a:lnSpc>
              <a:spcBef>
                <a:spcPts val="85"/>
              </a:spcBef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mbria Math"/>
              </a:rPr>
              <a:t>当更新程度很小时结束</a:t>
            </a:r>
            <a:endParaRPr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844473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参数学习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A19285-FA1E-4E49-8548-66D4B6C23C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193" y="1270968"/>
            <a:ext cx="2588487" cy="14538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9232FB-B870-4198-83C5-FC7D60E266C7}"/>
              </a:ext>
            </a:extLst>
          </p:cNvPr>
          <p:cNvSpPr txBox="1"/>
          <p:nvPr/>
        </p:nvSpPr>
        <p:spPr>
          <a:xfrm>
            <a:off x="7975622" y="1797846"/>
            <a:ext cx="1467068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梯度下降法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DBB62D4-C7A5-47F9-A2A2-AA95E8950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7" y="1247470"/>
            <a:ext cx="6916115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7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参数学习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A19285-FA1E-4E49-8548-66D4B6C23C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193" y="1270968"/>
            <a:ext cx="2588487" cy="14538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9232FB-B870-4198-83C5-FC7D60E266C7}"/>
              </a:ext>
            </a:extLst>
          </p:cNvPr>
          <p:cNvSpPr txBox="1"/>
          <p:nvPr/>
        </p:nvSpPr>
        <p:spPr>
          <a:xfrm>
            <a:off x="7975622" y="1797846"/>
            <a:ext cx="1467068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梯度下降法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1DAF5E-1AFF-4712-B9E4-6485C382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45" y="1482636"/>
            <a:ext cx="7187757" cy="39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66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参数学习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A19285-FA1E-4E49-8548-66D4B6C23C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193" y="1270968"/>
            <a:ext cx="2588487" cy="14538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9232FB-B870-4198-83C5-FC7D60E266C7}"/>
              </a:ext>
            </a:extLst>
          </p:cNvPr>
          <p:cNvSpPr txBox="1"/>
          <p:nvPr/>
        </p:nvSpPr>
        <p:spPr>
          <a:xfrm>
            <a:off x="7975622" y="1797846"/>
            <a:ext cx="1467068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梯度下降法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0825465-D56E-4A53-8B11-3D250213A628}"/>
              </a:ext>
            </a:extLst>
          </p:cNvPr>
          <p:cNvCxnSpPr/>
          <p:nvPr/>
        </p:nvCxnSpPr>
        <p:spPr>
          <a:xfrm flipV="1">
            <a:off x="1135007" y="1564893"/>
            <a:ext cx="0" cy="38260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A02F710-515C-48FE-99D6-552544EB2F51}"/>
              </a:ext>
            </a:extLst>
          </p:cNvPr>
          <p:cNvCxnSpPr>
            <a:cxnSpLocks/>
          </p:cNvCxnSpPr>
          <p:nvPr/>
        </p:nvCxnSpPr>
        <p:spPr>
          <a:xfrm>
            <a:off x="798352" y="5170356"/>
            <a:ext cx="108000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bject 3">
            <a:extLst>
              <a:ext uri="{FF2B5EF4-FFF2-40B4-BE49-F238E27FC236}">
                <a16:creationId xmlns:a16="http://schemas.microsoft.com/office/drawing/2014/main" id="{EEB9056F-9247-4575-A3CC-AE50D2E793B5}"/>
              </a:ext>
            </a:extLst>
          </p:cNvPr>
          <p:cNvSpPr txBox="1"/>
          <p:nvPr/>
        </p:nvSpPr>
        <p:spPr>
          <a:xfrm>
            <a:off x="0" y="1817724"/>
            <a:ext cx="1142999" cy="38023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mbria Math"/>
              </a:rPr>
              <a:t>总损失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/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</p:spPr>
            <p:txBody>
              <a:bodyPr vert="horz" wrap="square" lIns="0" tIns="10795" rIns="0" bIns="0" rtlCol="0">
                <a:spAutoFit/>
              </a:bodyPr>
              <a:lstStyle/>
              <a:p>
                <a:pPr marL="12700" marR="5080" indent="83820">
                  <a:lnSpc>
                    <a:spcPct val="100400"/>
                  </a:lnSpc>
                  <a:spcBef>
                    <a:spcPts val="8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mbria Math"/>
                        </a:rPr>
                        <m:t>𝑤</m:t>
                      </m:r>
                    </m:oMath>
                  </m:oMathPara>
                </a14:m>
                <a:endParaRPr sz="2400" dirty="0">
                  <a:latin typeface="黑体" panose="02010609060101010101" pitchFamily="49" charset="-122"/>
                  <a:ea typeface="黑体" panose="02010609060101010101" pitchFamily="49" charset="-122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0943590-A3D1-48F2-B35F-E3A053ED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4436" y="5245747"/>
                <a:ext cx="665748" cy="380232"/>
              </a:xfrm>
              <a:prstGeom prst="rect">
                <a:avLst/>
              </a:prstGeom>
              <a:blipFill>
                <a:blip r:embed="rId3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13">
            <a:extLst>
              <a:ext uri="{FF2B5EF4-FFF2-40B4-BE49-F238E27FC236}">
                <a16:creationId xmlns:a16="http://schemas.microsoft.com/office/drawing/2014/main" id="{42E85F2E-C1D6-490C-B748-9FE5610AF5E4}"/>
              </a:ext>
            </a:extLst>
          </p:cNvPr>
          <p:cNvSpPr/>
          <p:nvPr/>
        </p:nvSpPr>
        <p:spPr>
          <a:xfrm>
            <a:off x="1248841" y="2105523"/>
            <a:ext cx="6681470" cy="2700681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5160D359-4A5B-4202-AABF-26E85208DDB2}"/>
              </a:ext>
            </a:extLst>
          </p:cNvPr>
          <p:cNvSpPr/>
          <p:nvPr/>
        </p:nvSpPr>
        <p:spPr>
          <a:xfrm>
            <a:off x="7930311" y="3346301"/>
            <a:ext cx="1483360" cy="1459903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235E4EB-C4F9-4870-A47F-07E2678FCBF5}"/>
              </a:ext>
            </a:extLst>
          </p:cNvPr>
          <p:cNvSpPr/>
          <p:nvPr/>
        </p:nvSpPr>
        <p:spPr>
          <a:xfrm>
            <a:off x="1854251" y="3143587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E1B850-FEC4-49BE-8848-A51848E5DC36}"/>
              </a:ext>
            </a:extLst>
          </p:cNvPr>
          <p:cNvSpPr txBox="1"/>
          <p:nvPr/>
        </p:nvSpPr>
        <p:spPr>
          <a:xfrm>
            <a:off x="2188919" y="882993"/>
            <a:ext cx="3262432" cy="400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局限：容易落入局部最小值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A552971E-105F-4FFB-AE25-1F39789E9BDE}"/>
              </a:ext>
            </a:extLst>
          </p:cNvPr>
          <p:cNvSpPr/>
          <p:nvPr/>
        </p:nvSpPr>
        <p:spPr>
          <a:xfrm>
            <a:off x="1187019" y="2592238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7A8703FF-EDA5-4EC1-99A6-850183E3FEDE}"/>
              </a:ext>
            </a:extLst>
          </p:cNvPr>
          <p:cNvSpPr/>
          <p:nvPr/>
        </p:nvSpPr>
        <p:spPr>
          <a:xfrm>
            <a:off x="1874630" y="5098408"/>
            <a:ext cx="192024" cy="19202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8632516-F5E6-4757-BF7F-C66C70F8F4DC}"/>
              </a:ext>
            </a:extLst>
          </p:cNvPr>
          <p:cNvSpPr/>
          <p:nvPr/>
        </p:nvSpPr>
        <p:spPr>
          <a:xfrm>
            <a:off x="1970930" y="3346300"/>
            <a:ext cx="45719" cy="1748665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86F7C2D-F4CB-4B16-8D19-34641EE3C304}"/>
              </a:ext>
            </a:extLst>
          </p:cNvPr>
          <p:cNvSpPr/>
          <p:nvPr/>
        </p:nvSpPr>
        <p:spPr>
          <a:xfrm>
            <a:off x="3159062" y="3663057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49B77B4-B364-4CD8-B885-AF3B480D652F}"/>
              </a:ext>
            </a:extLst>
          </p:cNvPr>
          <p:cNvSpPr/>
          <p:nvPr/>
        </p:nvSpPr>
        <p:spPr>
          <a:xfrm>
            <a:off x="3192608" y="5119029"/>
            <a:ext cx="192024" cy="19202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3950EE1E-C4C3-49BC-A67E-C906C87A3FA3}"/>
              </a:ext>
            </a:extLst>
          </p:cNvPr>
          <p:cNvSpPr/>
          <p:nvPr/>
        </p:nvSpPr>
        <p:spPr>
          <a:xfrm>
            <a:off x="3288908" y="3903688"/>
            <a:ext cx="45719" cy="1211898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6112F96C-3294-4FAD-99A4-C44795DB0B91}"/>
                  </a:ext>
                </a:extLst>
              </p:cNvPr>
              <p:cNvSpPr/>
              <p:nvPr/>
            </p:nvSpPr>
            <p:spPr>
              <a:xfrm>
                <a:off x="2106918" y="2658042"/>
                <a:ext cx="486506" cy="48554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6112F96C-3294-4FAD-99A4-C44795DB0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18" y="2658042"/>
                <a:ext cx="486506" cy="4855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>
            <a:extLst>
              <a:ext uri="{FF2B5EF4-FFF2-40B4-BE49-F238E27FC236}">
                <a16:creationId xmlns:a16="http://schemas.microsoft.com/office/drawing/2014/main" id="{FFCC938D-4BF5-46A6-96F8-5A0EA270E049}"/>
              </a:ext>
            </a:extLst>
          </p:cNvPr>
          <p:cNvSpPr/>
          <p:nvPr/>
        </p:nvSpPr>
        <p:spPr>
          <a:xfrm>
            <a:off x="4352009" y="3728624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4F46D98-8D4E-4802-9167-CF8EAA657E80}"/>
              </a:ext>
            </a:extLst>
          </p:cNvPr>
          <p:cNvSpPr/>
          <p:nvPr/>
        </p:nvSpPr>
        <p:spPr>
          <a:xfrm>
            <a:off x="5234004" y="3912475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B10F337-7BB4-4FB2-AA30-DDCE9944D4B5}"/>
              </a:ext>
            </a:extLst>
          </p:cNvPr>
          <p:cNvSpPr/>
          <p:nvPr/>
        </p:nvSpPr>
        <p:spPr>
          <a:xfrm>
            <a:off x="5792234" y="4153106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820BE07-6645-41C4-973F-DFF96B531582}"/>
              </a:ext>
            </a:extLst>
          </p:cNvPr>
          <p:cNvSpPr/>
          <p:nvPr/>
        </p:nvSpPr>
        <p:spPr>
          <a:xfrm>
            <a:off x="6461841" y="3955936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E8591DE-DE9A-4342-B782-CEA82A21CFFD}"/>
              </a:ext>
            </a:extLst>
          </p:cNvPr>
          <p:cNvSpPr/>
          <p:nvPr/>
        </p:nvSpPr>
        <p:spPr>
          <a:xfrm>
            <a:off x="6159137" y="4228651"/>
            <a:ext cx="240631" cy="24063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0622B8DC-A42E-402B-A46C-EC0DDF47902B}"/>
                  </a:ext>
                </a:extLst>
              </p:cNvPr>
              <p:cNvSpPr/>
              <p:nvPr/>
            </p:nvSpPr>
            <p:spPr>
              <a:xfrm>
                <a:off x="3239494" y="3110902"/>
                <a:ext cx="486506" cy="48554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0622B8DC-A42E-402B-A46C-EC0DDF479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494" y="3110902"/>
                <a:ext cx="486506" cy="4855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66171B4-F1F2-47DD-A54F-28575C9F6165}"/>
                  </a:ext>
                </a:extLst>
              </p:cNvPr>
              <p:cNvSpPr/>
              <p:nvPr/>
            </p:nvSpPr>
            <p:spPr>
              <a:xfrm>
                <a:off x="4272686" y="3152287"/>
                <a:ext cx="486506" cy="48554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66171B4-F1F2-47DD-A54F-28575C9F6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86" y="3152287"/>
                <a:ext cx="486506" cy="4855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2BFDFD17-78C2-47C7-8A71-CD8D237F8200}"/>
                  </a:ext>
                </a:extLst>
              </p:cNvPr>
              <p:cNvSpPr/>
              <p:nvPr/>
            </p:nvSpPr>
            <p:spPr>
              <a:xfrm>
                <a:off x="5290068" y="3343848"/>
                <a:ext cx="486506" cy="48554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2BFDFD17-78C2-47C7-8A71-CD8D237F8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068" y="3343848"/>
                <a:ext cx="486506" cy="4855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E14630E0-21F5-4CAB-8787-9A85DEE38E3D}"/>
                  </a:ext>
                </a:extLst>
              </p:cNvPr>
              <p:cNvSpPr/>
              <p:nvPr/>
            </p:nvSpPr>
            <p:spPr>
              <a:xfrm>
                <a:off x="5366242" y="4459219"/>
                <a:ext cx="486506" cy="48554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E14630E0-21F5-4CAB-8787-9A85DEE38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242" y="4459219"/>
                <a:ext cx="486506" cy="4855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31149636-E68C-48A7-955C-61937424A359}"/>
                  </a:ext>
                </a:extLst>
              </p:cNvPr>
              <p:cNvSpPr/>
              <p:nvPr/>
            </p:nvSpPr>
            <p:spPr>
              <a:xfrm>
                <a:off x="6709884" y="4196567"/>
                <a:ext cx="486506" cy="48554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31149636-E68C-48A7-955C-61937424A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84" y="4196567"/>
                <a:ext cx="486506" cy="48554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AB302F5D-3DAE-4559-B45A-BB34B4B56366}"/>
                  </a:ext>
                </a:extLst>
              </p:cNvPr>
              <p:cNvSpPr/>
              <p:nvPr/>
            </p:nvSpPr>
            <p:spPr>
              <a:xfrm>
                <a:off x="6068320" y="4544115"/>
                <a:ext cx="486506" cy="485545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AB302F5D-3DAE-4559-B45A-BB34B4B56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320" y="4544115"/>
                <a:ext cx="486506" cy="48554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对话气泡: 圆角矩形 55">
            <a:extLst>
              <a:ext uri="{FF2B5EF4-FFF2-40B4-BE49-F238E27FC236}">
                <a16:creationId xmlns:a16="http://schemas.microsoft.com/office/drawing/2014/main" id="{6BE6783A-AF5F-4C54-B143-011869DAF4C1}"/>
              </a:ext>
            </a:extLst>
          </p:cNvPr>
          <p:cNvSpPr/>
          <p:nvPr/>
        </p:nvSpPr>
        <p:spPr>
          <a:xfrm>
            <a:off x="4522966" y="5459672"/>
            <a:ext cx="2031860" cy="411816"/>
          </a:xfrm>
          <a:prstGeom prst="wedgeRoundRectCallout">
            <a:avLst>
              <a:gd name="adj1" fmla="val 32949"/>
              <a:gd name="adj2" fmla="val -145186"/>
              <a:gd name="adj3" fmla="val 1666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不是全局最优解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B58FE34-C71D-413B-965A-1DA71E18AD07}"/>
                  </a:ext>
                </a:extLst>
              </p:cNvPr>
              <p:cNvSpPr txBox="1"/>
              <p:nvPr/>
            </p:nvSpPr>
            <p:spPr>
              <a:xfrm>
                <a:off x="5852748" y="1964036"/>
                <a:ext cx="994183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B58FE34-C71D-413B-965A-1DA71E18A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748" y="1964036"/>
                <a:ext cx="994183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箭头: 下 58">
            <a:extLst>
              <a:ext uri="{FF2B5EF4-FFF2-40B4-BE49-F238E27FC236}">
                <a16:creationId xmlns:a16="http://schemas.microsoft.com/office/drawing/2014/main" id="{E6D08704-FFC3-41EF-B059-5DFF075D2577}"/>
              </a:ext>
            </a:extLst>
          </p:cNvPr>
          <p:cNvSpPr/>
          <p:nvPr/>
        </p:nvSpPr>
        <p:spPr>
          <a:xfrm rot="10800000">
            <a:off x="6155831" y="2658042"/>
            <a:ext cx="211289" cy="1416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060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参数学习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A19285-FA1E-4E49-8548-66D4B6C23C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193" y="1270968"/>
            <a:ext cx="2588487" cy="14538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9232FB-B870-4198-83C5-FC7D60E266C7}"/>
              </a:ext>
            </a:extLst>
          </p:cNvPr>
          <p:cNvSpPr txBox="1"/>
          <p:nvPr/>
        </p:nvSpPr>
        <p:spPr>
          <a:xfrm>
            <a:off x="7975622" y="1797846"/>
            <a:ext cx="1467068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梯度下降法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E1B850-FEC4-49BE-8848-A51848E5DC36}"/>
              </a:ext>
            </a:extLst>
          </p:cNvPr>
          <p:cNvSpPr txBox="1"/>
          <p:nvPr/>
        </p:nvSpPr>
        <p:spPr>
          <a:xfrm>
            <a:off x="2188918" y="882993"/>
            <a:ext cx="3328279" cy="400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局限：容易落入局部最小值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7959A0F-6077-420D-99EF-4CE4544F37C5}"/>
              </a:ext>
            </a:extLst>
          </p:cNvPr>
          <p:cNvSpPr/>
          <p:nvPr/>
        </p:nvSpPr>
        <p:spPr>
          <a:xfrm>
            <a:off x="1113092" y="1638096"/>
            <a:ext cx="5515356" cy="4506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87B03B99-9C41-4D94-B04E-1240A693C40B}"/>
              </a:ext>
            </a:extLst>
          </p:cNvPr>
          <p:cNvSpPr txBox="1"/>
          <p:nvPr/>
        </p:nvSpPr>
        <p:spPr>
          <a:xfrm>
            <a:off x="882460" y="3427401"/>
            <a:ext cx="214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FDA8A4E9-F215-4039-9A2D-A98350921F7B}"/>
              </a:ext>
            </a:extLst>
          </p:cNvPr>
          <p:cNvSpPr txBox="1"/>
          <p:nvPr/>
        </p:nvSpPr>
        <p:spPr>
          <a:xfrm>
            <a:off x="1970901" y="5390592"/>
            <a:ext cx="41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6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 dirty="0">
              <a:latin typeface="Cambria Math"/>
              <a:cs typeface="Cambria Math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30D7BEE8-5E06-463D-AFFF-C12EE95E20A3}"/>
              </a:ext>
            </a:extLst>
          </p:cNvPr>
          <p:cNvSpPr txBox="1"/>
          <p:nvPr/>
        </p:nvSpPr>
        <p:spPr>
          <a:xfrm>
            <a:off x="5091748" y="5531714"/>
            <a:ext cx="425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A39CBA77-7812-4AD3-B144-869D3C50F50E}"/>
              </a:ext>
            </a:extLst>
          </p:cNvPr>
          <p:cNvSpPr/>
          <p:nvPr/>
        </p:nvSpPr>
        <p:spPr>
          <a:xfrm>
            <a:off x="3135271" y="2813382"/>
            <a:ext cx="172212" cy="170687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0379F1A6-7703-4A9E-8A0C-51051346D3E9}"/>
              </a:ext>
            </a:extLst>
          </p:cNvPr>
          <p:cNvSpPr/>
          <p:nvPr/>
        </p:nvSpPr>
        <p:spPr>
          <a:xfrm>
            <a:off x="4830467" y="3748991"/>
            <a:ext cx="152400" cy="318135"/>
          </a:xfrm>
          <a:custGeom>
            <a:avLst/>
            <a:gdLst/>
            <a:ahLst/>
            <a:cxnLst/>
            <a:rect l="l" t="t" r="r" b="b"/>
            <a:pathLst>
              <a:path w="152400" h="318135">
                <a:moveTo>
                  <a:pt x="0" y="190500"/>
                </a:moveTo>
                <a:lnTo>
                  <a:pt x="10921" y="317881"/>
                </a:lnTo>
                <a:lnTo>
                  <a:pt x="102191" y="236347"/>
                </a:lnTo>
                <a:lnTo>
                  <a:pt x="63753" y="236347"/>
                </a:lnTo>
                <a:lnTo>
                  <a:pt x="28320" y="222377"/>
                </a:lnTo>
                <a:lnTo>
                  <a:pt x="35388" y="204596"/>
                </a:lnTo>
                <a:lnTo>
                  <a:pt x="0" y="190500"/>
                </a:lnTo>
                <a:close/>
              </a:path>
              <a:path w="152400" h="318135">
                <a:moveTo>
                  <a:pt x="35388" y="204596"/>
                </a:moveTo>
                <a:lnTo>
                  <a:pt x="28320" y="222377"/>
                </a:lnTo>
                <a:lnTo>
                  <a:pt x="63753" y="236347"/>
                </a:lnTo>
                <a:lnTo>
                  <a:pt x="70772" y="218690"/>
                </a:lnTo>
                <a:lnTo>
                  <a:pt x="35388" y="204596"/>
                </a:lnTo>
                <a:close/>
              </a:path>
              <a:path w="152400" h="318135">
                <a:moveTo>
                  <a:pt x="70772" y="218690"/>
                </a:moveTo>
                <a:lnTo>
                  <a:pt x="63753" y="236347"/>
                </a:lnTo>
                <a:lnTo>
                  <a:pt x="102191" y="236347"/>
                </a:lnTo>
                <a:lnTo>
                  <a:pt x="106171" y="232791"/>
                </a:lnTo>
                <a:lnTo>
                  <a:pt x="70772" y="218690"/>
                </a:lnTo>
                <a:close/>
              </a:path>
              <a:path w="152400" h="318135">
                <a:moveTo>
                  <a:pt x="116712" y="0"/>
                </a:moveTo>
                <a:lnTo>
                  <a:pt x="35388" y="204596"/>
                </a:lnTo>
                <a:lnTo>
                  <a:pt x="70772" y="218690"/>
                </a:lnTo>
                <a:lnTo>
                  <a:pt x="152145" y="13970"/>
                </a:lnTo>
                <a:lnTo>
                  <a:pt x="1167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1D3C0E3E-49F0-4EE1-9FBD-A3E95055BCED}"/>
              </a:ext>
            </a:extLst>
          </p:cNvPr>
          <p:cNvSpPr/>
          <p:nvPr/>
        </p:nvSpPr>
        <p:spPr>
          <a:xfrm>
            <a:off x="3195087" y="3422601"/>
            <a:ext cx="113664" cy="290195"/>
          </a:xfrm>
          <a:custGeom>
            <a:avLst/>
            <a:gdLst/>
            <a:ahLst/>
            <a:cxnLst/>
            <a:rect l="l" t="t" r="r" b="b"/>
            <a:pathLst>
              <a:path w="113664" h="290195">
                <a:moveTo>
                  <a:pt x="37756" y="179409"/>
                </a:moveTo>
                <a:lnTo>
                  <a:pt x="0" y="184657"/>
                </a:lnTo>
                <a:lnTo>
                  <a:pt x="72390" y="289940"/>
                </a:lnTo>
                <a:lnTo>
                  <a:pt x="103371" y="198246"/>
                </a:lnTo>
                <a:lnTo>
                  <a:pt x="40386" y="198246"/>
                </a:lnTo>
                <a:lnTo>
                  <a:pt x="37756" y="179409"/>
                </a:lnTo>
                <a:close/>
              </a:path>
              <a:path w="113664" h="290195">
                <a:moveTo>
                  <a:pt x="75484" y="174164"/>
                </a:moveTo>
                <a:lnTo>
                  <a:pt x="37756" y="179409"/>
                </a:lnTo>
                <a:lnTo>
                  <a:pt x="40386" y="198246"/>
                </a:lnTo>
                <a:lnTo>
                  <a:pt x="78105" y="193039"/>
                </a:lnTo>
                <a:lnTo>
                  <a:pt x="75484" y="174164"/>
                </a:lnTo>
                <a:close/>
              </a:path>
              <a:path w="113664" h="290195">
                <a:moveTo>
                  <a:pt x="113284" y="168909"/>
                </a:moveTo>
                <a:lnTo>
                  <a:pt x="75484" y="174164"/>
                </a:lnTo>
                <a:lnTo>
                  <a:pt x="78105" y="193039"/>
                </a:lnTo>
                <a:lnTo>
                  <a:pt x="40386" y="198246"/>
                </a:lnTo>
                <a:lnTo>
                  <a:pt x="103371" y="198246"/>
                </a:lnTo>
                <a:lnTo>
                  <a:pt x="113284" y="168909"/>
                </a:lnTo>
                <a:close/>
              </a:path>
              <a:path w="113664" h="290195">
                <a:moveTo>
                  <a:pt x="51308" y="0"/>
                </a:moveTo>
                <a:lnTo>
                  <a:pt x="13462" y="5333"/>
                </a:lnTo>
                <a:lnTo>
                  <a:pt x="37756" y="179409"/>
                </a:lnTo>
                <a:lnTo>
                  <a:pt x="75484" y="174164"/>
                </a:lnTo>
                <a:lnTo>
                  <a:pt x="51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A03BA30B-4156-44F0-919C-1F27DD476FA4}"/>
              </a:ext>
            </a:extLst>
          </p:cNvPr>
          <p:cNvSpPr/>
          <p:nvPr/>
        </p:nvSpPr>
        <p:spPr>
          <a:xfrm>
            <a:off x="3212995" y="3713558"/>
            <a:ext cx="113030" cy="257175"/>
          </a:xfrm>
          <a:custGeom>
            <a:avLst/>
            <a:gdLst/>
            <a:ahLst/>
            <a:cxnLst/>
            <a:rect l="l" t="t" r="r" b="b"/>
            <a:pathLst>
              <a:path w="113030" h="257175">
                <a:moveTo>
                  <a:pt x="37647" y="146858"/>
                </a:moveTo>
                <a:lnTo>
                  <a:pt x="0" y="152400"/>
                </a:lnTo>
                <a:lnTo>
                  <a:pt x="73025" y="257175"/>
                </a:lnTo>
                <a:lnTo>
                  <a:pt x="103196" y="165607"/>
                </a:lnTo>
                <a:lnTo>
                  <a:pt x="40385" y="165607"/>
                </a:lnTo>
                <a:lnTo>
                  <a:pt x="37647" y="146858"/>
                </a:lnTo>
                <a:close/>
              </a:path>
              <a:path w="113030" h="257175">
                <a:moveTo>
                  <a:pt x="75341" y="141310"/>
                </a:moveTo>
                <a:lnTo>
                  <a:pt x="37647" y="146858"/>
                </a:lnTo>
                <a:lnTo>
                  <a:pt x="40385" y="165607"/>
                </a:lnTo>
                <a:lnTo>
                  <a:pt x="78104" y="160147"/>
                </a:lnTo>
                <a:lnTo>
                  <a:pt x="75341" y="141310"/>
                </a:lnTo>
                <a:close/>
              </a:path>
              <a:path w="113030" h="257175">
                <a:moveTo>
                  <a:pt x="113029" y="135762"/>
                </a:moveTo>
                <a:lnTo>
                  <a:pt x="75341" y="141310"/>
                </a:lnTo>
                <a:lnTo>
                  <a:pt x="78104" y="160147"/>
                </a:lnTo>
                <a:lnTo>
                  <a:pt x="40385" y="165607"/>
                </a:lnTo>
                <a:lnTo>
                  <a:pt x="103196" y="165607"/>
                </a:lnTo>
                <a:lnTo>
                  <a:pt x="113029" y="135762"/>
                </a:lnTo>
                <a:close/>
              </a:path>
              <a:path w="113030" h="257175">
                <a:moveTo>
                  <a:pt x="54609" y="0"/>
                </a:moveTo>
                <a:lnTo>
                  <a:pt x="17017" y="5587"/>
                </a:lnTo>
                <a:lnTo>
                  <a:pt x="37647" y="146858"/>
                </a:lnTo>
                <a:lnTo>
                  <a:pt x="75341" y="141310"/>
                </a:lnTo>
                <a:lnTo>
                  <a:pt x="546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D02D1783-9C7B-4E1B-92BF-19A6734291B3}"/>
              </a:ext>
            </a:extLst>
          </p:cNvPr>
          <p:cNvSpPr/>
          <p:nvPr/>
        </p:nvSpPr>
        <p:spPr>
          <a:xfrm>
            <a:off x="3266970" y="3966160"/>
            <a:ext cx="114935" cy="276860"/>
          </a:xfrm>
          <a:custGeom>
            <a:avLst/>
            <a:gdLst/>
            <a:ahLst/>
            <a:cxnLst/>
            <a:rect l="l" t="t" r="r" b="b"/>
            <a:pathLst>
              <a:path w="114935" h="276860">
                <a:moveTo>
                  <a:pt x="40668" y="170363"/>
                </a:moveTo>
                <a:lnTo>
                  <a:pt x="3809" y="179705"/>
                </a:lnTo>
                <a:lnTo>
                  <a:pt x="87248" y="276479"/>
                </a:lnTo>
                <a:lnTo>
                  <a:pt x="106415" y="188849"/>
                </a:lnTo>
                <a:lnTo>
                  <a:pt x="45338" y="188849"/>
                </a:lnTo>
                <a:lnTo>
                  <a:pt x="40668" y="170363"/>
                </a:lnTo>
                <a:close/>
              </a:path>
              <a:path w="114935" h="276860">
                <a:moveTo>
                  <a:pt x="77620" y="160998"/>
                </a:moveTo>
                <a:lnTo>
                  <a:pt x="40668" y="170363"/>
                </a:lnTo>
                <a:lnTo>
                  <a:pt x="45338" y="188849"/>
                </a:lnTo>
                <a:lnTo>
                  <a:pt x="82295" y="179451"/>
                </a:lnTo>
                <a:lnTo>
                  <a:pt x="77620" y="160998"/>
                </a:lnTo>
                <a:close/>
              </a:path>
              <a:path w="114935" h="276860">
                <a:moveTo>
                  <a:pt x="114553" y="151638"/>
                </a:moveTo>
                <a:lnTo>
                  <a:pt x="77620" y="160998"/>
                </a:lnTo>
                <a:lnTo>
                  <a:pt x="82295" y="179451"/>
                </a:lnTo>
                <a:lnTo>
                  <a:pt x="45338" y="188849"/>
                </a:lnTo>
                <a:lnTo>
                  <a:pt x="106415" y="188849"/>
                </a:lnTo>
                <a:lnTo>
                  <a:pt x="114553" y="151638"/>
                </a:lnTo>
                <a:close/>
              </a:path>
              <a:path w="114935" h="276860">
                <a:moveTo>
                  <a:pt x="36829" y="0"/>
                </a:moveTo>
                <a:lnTo>
                  <a:pt x="0" y="9398"/>
                </a:lnTo>
                <a:lnTo>
                  <a:pt x="40668" y="170363"/>
                </a:lnTo>
                <a:lnTo>
                  <a:pt x="77620" y="160998"/>
                </a:lnTo>
                <a:lnTo>
                  <a:pt x="368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2">
            <a:extLst>
              <a:ext uri="{FF2B5EF4-FFF2-40B4-BE49-F238E27FC236}">
                <a16:creationId xmlns:a16="http://schemas.microsoft.com/office/drawing/2014/main" id="{86677FE1-2A8C-49D0-9C23-AE6B41A4EDC4}"/>
              </a:ext>
            </a:extLst>
          </p:cNvPr>
          <p:cNvSpPr/>
          <p:nvPr/>
        </p:nvSpPr>
        <p:spPr>
          <a:xfrm>
            <a:off x="4878726" y="3625673"/>
            <a:ext cx="170687" cy="170687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3">
            <a:extLst>
              <a:ext uri="{FF2B5EF4-FFF2-40B4-BE49-F238E27FC236}">
                <a16:creationId xmlns:a16="http://schemas.microsoft.com/office/drawing/2014/main" id="{3CE2301E-8D90-4EC9-B307-23C7DA799A74}"/>
              </a:ext>
            </a:extLst>
          </p:cNvPr>
          <p:cNvSpPr/>
          <p:nvPr/>
        </p:nvSpPr>
        <p:spPr>
          <a:xfrm>
            <a:off x="3150511" y="2937587"/>
            <a:ext cx="114300" cy="487680"/>
          </a:xfrm>
          <a:custGeom>
            <a:avLst/>
            <a:gdLst/>
            <a:ahLst/>
            <a:cxnLst/>
            <a:rect l="l" t="t" r="r" b="b"/>
            <a:pathLst>
              <a:path w="114300" h="487679">
                <a:moveTo>
                  <a:pt x="38100" y="372872"/>
                </a:moveTo>
                <a:lnTo>
                  <a:pt x="0" y="372872"/>
                </a:lnTo>
                <a:lnTo>
                  <a:pt x="57150" y="487172"/>
                </a:lnTo>
                <a:lnTo>
                  <a:pt x="104775" y="391922"/>
                </a:lnTo>
                <a:lnTo>
                  <a:pt x="38100" y="391922"/>
                </a:lnTo>
                <a:lnTo>
                  <a:pt x="38100" y="372872"/>
                </a:lnTo>
                <a:close/>
              </a:path>
              <a:path w="114300" h="487679">
                <a:moveTo>
                  <a:pt x="76200" y="0"/>
                </a:moveTo>
                <a:lnTo>
                  <a:pt x="38100" y="0"/>
                </a:lnTo>
                <a:lnTo>
                  <a:pt x="38100" y="391922"/>
                </a:lnTo>
                <a:lnTo>
                  <a:pt x="76200" y="391922"/>
                </a:lnTo>
                <a:lnTo>
                  <a:pt x="76200" y="0"/>
                </a:lnTo>
                <a:close/>
              </a:path>
              <a:path w="114300" h="487679">
                <a:moveTo>
                  <a:pt x="114300" y="372872"/>
                </a:moveTo>
                <a:lnTo>
                  <a:pt x="76200" y="372872"/>
                </a:lnTo>
                <a:lnTo>
                  <a:pt x="76200" y="391922"/>
                </a:lnTo>
                <a:lnTo>
                  <a:pt x="104775" y="391922"/>
                </a:lnTo>
                <a:lnTo>
                  <a:pt x="114300" y="3728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23FCC01D-7AAD-4D8A-92FF-0736A9B0AF78}"/>
              </a:ext>
            </a:extLst>
          </p:cNvPr>
          <p:cNvSpPr/>
          <p:nvPr/>
        </p:nvSpPr>
        <p:spPr>
          <a:xfrm>
            <a:off x="4652413" y="4070935"/>
            <a:ext cx="204597" cy="342772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3C4BEF3-925D-4BF6-A1BA-D1D2708861B4}"/>
              </a:ext>
            </a:extLst>
          </p:cNvPr>
          <p:cNvSpPr txBox="1"/>
          <p:nvPr/>
        </p:nvSpPr>
        <p:spPr>
          <a:xfrm>
            <a:off x="6520982" y="4450896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选取不同的初始值，可能到达不同的局部最小值</a:t>
            </a:r>
          </a:p>
        </p:txBody>
      </p:sp>
    </p:spTree>
    <p:extLst>
      <p:ext uri="{BB962C8B-B14F-4D97-AF65-F5344CB8AC3E}">
        <p14:creationId xmlns:p14="http://schemas.microsoft.com/office/powerpoint/2010/main" val="1927564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89C397E-9A69-4F20-8BEB-0ADE71300B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4838" y="812800"/>
            <a:ext cx="5751162" cy="53594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基本思路：信号正向传播 误差反向传播</a:t>
            </a:r>
            <a:endParaRPr lang="en-US" altLang="zh-CN" sz="2400" dirty="0"/>
          </a:p>
          <a:p>
            <a:r>
              <a:rPr lang="zh-CN" altLang="en-US" sz="2400" dirty="0"/>
              <a:t>信号正向传播：输入样本从输入层传入，经过各隐藏层处理后，传向输出层，若输出层输出值与期望输出不符，则进入误差的反向传播阶段。</a:t>
            </a:r>
            <a:endParaRPr lang="en-US" altLang="zh-CN" sz="2400" dirty="0"/>
          </a:p>
          <a:p>
            <a:r>
              <a:rPr lang="zh-CN" altLang="en-US" sz="2400" dirty="0"/>
              <a:t>误差反向传播：将输出以某种形式通过隐藏层向输入层逐层反传，并将误差摊分给各层所有单元，从而获得各层的误差信号，该误差信号即作为修正各单元权值的依据。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深度学习的使用步骤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3215599-5AC8-4A19-87F0-FF0EFEF09DD9}"/>
              </a:ext>
            </a:extLst>
          </p:cNvPr>
          <p:cNvSpPr/>
          <p:nvPr/>
        </p:nvSpPr>
        <p:spPr>
          <a:xfrm>
            <a:off x="8111952" y="411816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建立模型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2012FAD-FC69-457B-BAFD-D3D63F3792B8}"/>
              </a:ext>
            </a:extLst>
          </p:cNvPr>
          <p:cNvSpPr/>
          <p:nvPr/>
        </p:nvSpPr>
        <p:spPr>
          <a:xfrm>
            <a:off x="9382353" y="411818"/>
            <a:ext cx="1194408" cy="45562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损失函数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5F6E7E8-13D2-462D-9AE1-F3DEB097C88B}"/>
              </a:ext>
            </a:extLst>
          </p:cNvPr>
          <p:cNvSpPr/>
          <p:nvPr/>
        </p:nvSpPr>
        <p:spPr>
          <a:xfrm>
            <a:off x="10652754" y="411818"/>
            <a:ext cx="1194408" cy="4556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参数学习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9232FB-B870-4198-83C5-FC7D60E266C7}"/>
              </a:ext>
            </a:extLst>
          </p:cNvPr>
          <p:cNvSpPr txBox="1"/>
          <p:nvPr/>
        </p:nvSpPr>
        <p:spPr>
          <a:xfrm>
            <a:off x="10123613" y="1148141"/>
            <a:ext cx="1723549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反向传播算法</a:t>
            </a:r>
          </a:p>
        </p:txBody>
      </p:sp>
      <p:pic>
        <p:nvPicPr>
          <p:cNvPr id="8194" name="Picture 2" descr="Best Backpropagation GIFs | Gfycat">
            <a:extLst>
              <a:ext uri="{FF2B5EF4-FFF2-40B4-BE49-F238E27FC236}">
                <a16:creationId xmlns:a16="http://schemas.microsoft.com/office/drawing/2014/main" id="{8FE906BF-53B9-4D35-83EB-E106EB3B20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6068" y="1835422"/>
            <a:ext cx="5671094" cy="318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77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深度学习介绍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29552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深度学习拓展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29" y="3727361"/>
            <a:ext cx="4801847" cy="755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深度学习应用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DF9BF69-1AD3-4A59-A88A-0D398647B2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0" y="5222640"/>
            <a:ext cx="4801847" cy="755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深度学习工具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02659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736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DE008DFC-0DA2-4A5F-A4F2-24DF49B05A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2226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b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222384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12.2  </a:t>
            </a:r>
            <a:r>
              <a:rPr lang="zh-CN" altLang="en-US" dirty="0"/>
              <a:t>深度学习拓展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6DB84D-51C7-466D-9B36-8063D3C9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4" y="1467264"/>
            <a:ext cx="9638092" cy="39234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AB1B81-F509-439F-98DA-C2AE50078EB5}"/>
              </a:ext>
            </a:extLst>
          </p:cNvPr>
          <p:cNvSpPr txBox="1"/>
          <p:nvPr/>
        </p:nvSpPr>
        <p:spPr>
          <a:xfrm>
            <a:off x="3849231" y="868866"/>
            <a:ext cx="4493538" cy="46166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传统神经网络参数规模太大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614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12.2  </a:t>
            </a:r>
            <a:r>
              <a:rPr lang="zh-CN" altLang="en-US" dirty="0"/>
              <a:t>深度学习拓展</a:t>
            </a:r>
          </a:p>
        </p:txBody>
      </p:sp>
      <p:pic>
        <p:nvPicPr>
          <p:cNvPr id="2" name="Picture 2" descr="Graph Convolutional Networks - MissingLink.ai">
            <a:extLst>
              <a:ext uri="{FF2B5EF4-FFF2-40B4-BE49-F238E27FC236}">
                <a16:creationId xmlns:a16="http://schemas.microsoft.com/office/drawing/2014/main" id="{E4DD6272-E1E7-47E1-84CC-FBA631959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6336" y="916539"/>
            <a:ext cx="9739327" cy="223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4021BE4-7C08-4DB7-A116-A86EC466AE58}"/>
              </a:ext>
            </a:extLst>
          </p:cNvPr>
          <p:cNvSpPr txBox="1"/>
          <p:nvPr/>
        </p:nvSpPr>
        <p:spPr>
          <a:xfrm>
            <a:off x="1049754" y="3438740"/>
            <a:ext cx="103200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卷积神经网络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Convolutional Neural Network, CNN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）是一种前馈神经网络，它的人工神经元可以响应一部分覆盖范围内的周围单元，对于大型图像处理有出色表现。</a:t>
            </a:r>
            <a:endParaRPr lang="en-US" altLang="zh-CN" sz="24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卷积神经网络由一个或多个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卷积层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和顶端的全连通层（对应经典的神经网络）组成，同时也包括关联权重和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池化层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。这一结构使得卷积神经网络能够利用输入数据的二维结构。</a:t>
            </a:r>
          </a:p>
        </p:txBody>
      </p:sp>
    </p:spTree>
    <p:extLst>
      <p:ext uri="{BB962C8B-B14F-4D97-AF65-F5344CB8AC3E}">
        <p14:creationId xmlns:p14="http://schemas.microsoft.com/office/powerpoint/2010/main" val="2069372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深度学习介绍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295525"/>
            <a:ext cx="4801847" cy="755650"/>
          </a:xfrm>
        </p:spPr>
        <p:txBody>
          <a:bodyPr/>
          <a:lstStyle/>
          <a:p>
            <a:r>
              <a:rPr lang="zh-CN" altLang="en-US" dirty="0"/>
              <a:t>深度学习拓展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29" y="3727361"/>
            <a:ext cx="4801847" cy="755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深度学习应用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DF9BF69-1AD3-4A59-A88A-0D398647B2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0" y="5222640"/>
            <a:ext cx="4801847" cy="755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深度学习工具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02659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736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DE008DFC-0DA2-4A5F-A4F2-24DF49B05A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2226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b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26628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12.2  </a:t>
            </a:r>
            <a:r>
              <a:rPr lang="zh-CN" altLang="en-US" dirty="0"/>
              <a:t>深度学习拓展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021BE4-7C08-4DB7-A116-A86EC466AE58}"/>
              </a:ext>
            </a:extLst>
          </p:cNvPr>
          <p:cNvSpPr txBox="1"/>
          <p:nvPr/>
        </p:nvSpPr>
        <p:spPr>
          <a:xfrm>
            <a:off x="571499" y="1867587"/>
            <a:ext cx="52397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循环神经网络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Recurrent neural network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：</a:t>
            </a:r>
            <a:r>
              <a:rPr lang="en-US" altLang="zh-CN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RNN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）是神经网络的一种。可以描述动态时间行为，因为和前馈神经网络接受较特定结构的输入不同，</a:t>
            </a:r>
            <a:r>
              <a:rPr lang="en-US" altLang="zh-CN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RNN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将状态在自身网络中循环传递，因此可以接受更广泛的时间序列结构输入。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CBBF97-57B1-49E2-8F13-ED7D1C63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632" y="1323473"/>
            <a:ext cx="6113450" cy="37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0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深度学习介绍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29552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/>
              <a:t>深度学习拓展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29" y="3727361"/>
            <a:ext cx="4801847" cy="75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/>
              <a:t>深度学习应用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DF9BF69-1AD3-4A59-A88A-0D398647B2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0" y="5222640"/>
            <a:ext cx="4801847" cy="755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深度学习工具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02659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736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DE008DFC-0DA2-4A5F-A4F2-24DF49B05A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2226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b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131046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场景识别（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12.3  </a:t>
            </a:r>
            <a:r>
              <a:rPr lang="zh-CN" altLang="en-US" dirty="0"/>
              <a:t>深度学习应用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4C4B76E-8EBA-4986-86EF-E66E25944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150" y="682625"/>
            <a:ext cx="75057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4">
            <a:extLst>
              <a:ext uri="{FF2B5EF4-FFF2-40B4-BE49-F238E27FC236}">
                <a16:creationId xmlns:a16="http://schemas.microsoft.com/office/drawing/2014/main" id="{7E52D1E0-F87B-4C08-A223-431C2107FCB0}"/>
              </a:ext>
            </a:extLst>
          </p:cNvPr>
          <p:cNvSpPr/>
          <p:nvPr/>
        </p:nvSpPr>
        <p:spPr>
          <a:xfrm>
            <a:off x="259139" y="6025186"/>
            <a:ext cx="6999914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B. Zhou, A. </a:t>
            </a:r>
            <a:r>
              <a:rPr lang="en-US" altLang="ko-KR" sz="1000" dirty="0" err="1"/>
              <a:t>Lapedriza</a:t>
            </a:r>
            <a:r>
              <a:rPr lang="en-US" altLang="ko-KR" sz="1000" dirty="0"/>
              <a:t>, J. Xiao, A. </a:t>
            </a:r>
            <a:r>
              <a:rPr lang="en-US" altLang="ko-KR" sz="1000" dirty="0" err="1"/>
              <a:t>Torralba</a:t>
            </a:r>
            <a:r>
              <a:rPr lang="en-US" altLang="ko-KR" sz="1000" dirty="0"/>
              <a:t>, and A. Oliva. “Learning Deep Features for Scene Recognition using Places Database.” Advances in Neural Information Processing Systems 27 (NIPS), 2014.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916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实体识别（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12.3  </a:t>
            </a:r>
            <a:r>
              <a:rPr lang="zh-CN" altLang="en-US" dirty="0"/>
              <a:t>深度学习应用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77461DB-2D2B-4F48-8180-8B98FAC62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6886" y="797572"/>
            <a:ext cx="7078228" cy="469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3">
            <a:extLst>
              <a:ext uri="{FF2B5EF4-FFF2-40B4-BE49-F238E27FC236}">
                <a16:creationId xmlns:a16="http://schemas.microsoft.com/office/drawing/2014/main" id="{B58D7131-8E09-4760-A631-95DFF527619A}"/>
              </a:ext>
            </a:extLst>
          </p:cNvPr>
          <p:cNvSpPr/>
          <p:nvPr/>
        </p:nvSpPr>
        <p:spPr>
          <a:xfrm>
            <a:off x="831776" y="5932081"/>
            <a:ext cx="6102424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/>
              <a:t>Karayev</a:t>
            </a:r>
            <a:r>
              <a:rPr lang="en-US" altLang="ko-KR" sz="1000" dirty="0"/>
              <a:t>, Sergey, et al. "Recognizing image style." </a:t>
            </a:r>
            <a:r>
              <a:rPr lang="en-US" altLang="ko-KR" sz="1000" i="1" dirty="0" err="1"/>
              <a:t>arXiv</a:t>
            </a:r>
            <a:r>
              <a:rPr lang="en-US" altLang="ko-KR" sz="1000" i="1" dirty="0"/>
              <a:t> preprint arXiv:1311.3715</a:t>
            </a:r>
            <a:r>
              <a:rPr lang="en-US" altLang="ko-KR" sz="1000" dirty="0"/>
              <a:t> (2013).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88948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R-CNN</a:t>
            </a:r>
            <a:r>
              <a:rPr lang="zh-CN" altLang="en-US" dirty="0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12.3  </a:t>
            </a:r>
            <a:r>
              <a:rPr lang="zh-CN" altLang="en-US" dirty="0"/>
              <a:t>深度学习应用</a:t>
            </a:r>
          </a:p>
        </p:txBody>
      </p:sp>
      <p:pic>
        <p:nvPicPr>
          <p:cNvPr id="3" name="Picture 4" descr="http://images.slideplayer.com/19/5756107/slides/slide_2.jpg">
            <a:extLst>
              <a:ext uri="{FF2B5EF4-FFF2-40B4-BE49-F238E27FC236}">
                <a16:creationId xmlns:a16="http://schemas.microsoft.com/office/drawing/2014/main" id="{B1B6D071-078F-48DD-A954-B652D60C5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74404" y="679698"/>
            <a:ext cx="7643192" cy="468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3">
            <a:extLst>
              <a:ext uri="{FF2B5EF4-FFF2-40B4-BE49-F238E27FC236}">
                <a16:creationId xmlns:a16="http://schemas.microsoft.com/office/drawing/2014/main" id="{EA4378E1-EDB0-4D0E-885B-451C495097F0}"/>
              </a:ext>
            </a:extLst>
          </p:cNvPr>
          <p:cNvSpPr/>
          <p:nvPr/>
        </p:nvSpPr>
        <p:spPr>
          <a:xfrm>
            <a:off x="375506" y="5847443"/>
            <a:ext cx="6754688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 err="1"/>
              <a:t>Girshick</a:t>
            </a:r>
            <a:r>
              <a:rPr lang="en-US" altLang="ko-KR" sz="1050" dirty="0"/>
              <a:t>, Ross, et al. "Region-based convolutional networks for accurate object detection and segmentation." </a:t>
            </a:r>
            <a:r>
              <a:rPr lang="en-US" altLang="ko-KR" sz="1050" i="1" dirty="0"/>
              <a:t>Pattern Analysis and Machine Intelligence, IEEE Transactions on</a:t>
            </a:r>
            <a:r>
              <a:rPr lang="en-US" altLang="ko-KR" sz="1050" dirty="0"/>
              <a:t> 38.1 (2016): 142-158.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054767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图像自动注释（</a:t>
            </a:r>
            <a:r>
              <a:rPr lang="en-US" altLang="zh-CN" sz="2400" dirty="0"/>
              <a:t>CNN+LSTM</a:t>
            </a:r>
            <a:r>
              <a:rPr lang="zh-CN" altLang="en-US" sz="2400" dirty="0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12.3  </a:t>
            </a:r>
            <a:r>
              <a:rPr lang="zh-CN" altLang="en-US" dirty="0"/>
              <a:t>深度学习应用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D7F4978-E508-47D0-A35C-05A3DDAF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78" y="813726"/>
            <a:ext cx="6135322" cy="431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77C07E7-DD1C-47F9-AEB8-BB9AB5810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5888" y="1375228"/>
            <a:ext cx="3557234" cy="314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3">
            <a:extLst>
              <a:ext uri="{FF2B5EF4-FFF2-40B4-BE49-F238E27FC236}">
                <a16:creationId xmlns:a16="http://schemas.microsoft.com/office/drawing/2014/main" id="{7D6F2E3A-9536-4CA0-BE3F-05DCEB79846A}"/>
              </a:ext>
            </a:extLst>
          </p:cNvPr>
          <p:cNvSpPr/>
          <p:nvPr/>
        </p:nvSpPr>
        <p:spPr>
          <a:xfrm>
            <a:off x="372368" y="5847443"/>
            <a:ext cx="6760964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Donahue, Jeffrey, et al. "Long-term recurrent convolutional networks for visual recognition and description." </a:t>
            </a:r>
            <a:r>
              <a:rPr lang="en-US" altLang="ko-KR" sz="1050" i="1" dirty="0"/>
              <a:t>Proceedings of the IEEE Conference on Computer Vision and Pattern Recognition</a:t>
            </a:r>
            <a:r>
              <a:rPr lang="en-US" altLang="ko-KR" sz="1050" dirty="0"/>
              <a:t>. 2015.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17356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深度运动控制（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12.3  </a:t>
            </a:r>
            <a:r>
              <a:rPr lang="zh-CN" altLang="en-US" dirty="0"/>
              <a:t>深度学习应用</a:t>
            </a:r>
          </a:p>
        </p:txBody>
      </p:sp>
      <p:sp>
        <p:nvSpPr>
          <p:cNvPr id="14" name="직사각형 3">
            <a:extLst>
              <a:ext uri="{FF2B5EF4-FFF2-40B4-BE49-F238E27FC236}">
                <a16:creationId xmlns:a16="http://schemas.microsoft.com/office/drawing/2014/main" id="{493CFB84-2E57-46A1-BADF-F818D94991DE}"/>
              </a:ext>
            </a:extLst>
          </p:cNvPr>
          <p:cNvSpPr/>
          <p:nvPr/>
        </p:nvSpPr>
        <p:spPr>
          <a:xfrm>
            <a:off x="571500" y="6029048"/>
            <a:ext cx="6362700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Levine, Sergey, et al. "End-to-end training of deep </a:t>
            </a:r>
            <a:r>
              <a:rPr lang="en-US" altLang="ko-KR" sz="1050" dirty="0" err="1"/>
              <a:t>visuomotor</a:t>
            </a:r>
            <a:r>
              <a:rPr lang="en-US" altLang="ko-KR" sz="1050" dirty="0"/>
              <a:t> policies." </a:t>
            </a:r>
            <a:r>
              <a:rPr lang="en-US" altLang="ko-KR" sz="1050" i="1" dirty="0" err="1"/>
              <a:t>arXiv</a:t>
            </a:r>
            <a:r>
              <a:rPr lang="en-US" altLang="ko-KR" sz="1050" i="1" dirty="0"/>
              <a:t> preprint arXiv:1504.00702</a:t>
            </a:r>
            <a:r>
              <a:rPr lang="en-US" altLang="ko-KR" sz="1050" dirty="0"/>
              <a:t> (2015).</a:t>
            </a:r>
            <a:endParaRPr lang="ko-KR" altLang="en-US" sz="1050" dirty="0"/>
          </a:p>
        </p:txBody>
      </p:sp>
      <p:pic>
        <p:nvPicPr>
          <p:cNvPr id="15" name="End-to-End Training of Deep Visuomotor Policies- Visual Representation.mp4">
            <a:hlinkClick r:id="" action="ppaction://media"/>
            <a:extLst>
              <a:ext uri="{FF2B5EF4-FFF2-40B4-BE49-F238E27FC236}">
                <a16:creationId xmlns:a16="http://schemas.microsoft.com/office/drawing/2014/main" id="{04381256-7035-43D0-BA9C-1840E07931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833044" y="774739"/>
            <a:ext cx="8525911" cy="479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5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风格迁移（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12.3  </a:t>
            </a:r>
            <a:r>
              <a:rPr lang="zh-CN" altLang="en-US" dirty="0"/>
              <a:t>深度学习应用</a:t>
            </a:r>
          </a:p>
        </p:txBody>
      </p:sp>
      <p:sp>
        <p:nvSpPr>
          <p:cNvPr id="2" name="직사각형 3">
            <a:extLst>
              <a:ext uri="{FF2B5EF4-FFF2-40B4-BE49-F238E27FC236}">
                <a16:creationId xmlns:a16="http://schemas.microsoft.com/office/drawing/2014/main" id="{BB288CA5-18A6-4C86-861D-E83E749F54F6}"/>
              </a:ext>
            </a:extLst>
          </p:cNvPr>
          <p:cNvSpPr/>
          <p:nvPr/>
        </p:nvSpPr>
        <p:spPr>
          <a:xfrm>
            <a:off x="571500" y="5928234"/>
            <a:ext cx="6696744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 err="1"/>
              <a:t>Gatys</a:t>
            </a:r>
            <a:r>
              <a:rPr lang="en-US" altLang="ko-KR" sz="1050" dirty="0"/>
              <a:t>, Leon A., Alexander S. </a:t>
            </a:r>
            <a:r>
              <a:rPr lang="en-US" altLang="ko-KR" sz="1050" dirty="0" err="1"/>
              <a:t>Ecker</a:t>
            </a:r>
            <a:r>
              <a:rPr lang="en-US" altLang="ko-KR" sz="1050" dirty="0"/>
              <a:t>, and Matthias </a:t>
            </a:r>
            <a:r>
              <a:rPr lang="en-US" altLang="ko-KR" sz="1050" dirty="0" err="1"/>
              <a:t>Bethge</a:t>
            </a:r>
            <a:r>
              <a:rPr lang="en-US" altLang="ko-KR" sz="1050" dirty="0"/>
              <a:t>. "A neural algorithm of artistic style." </a:t>
            </a:r>
            <a:r>
              <a:rPr lang="en-US" altLang="ko-KR" sz="1050" dirty="0" err="1"/>
              <a:t>arXiv</a:t>
            </a:r>
            <a:r>
              <a:rPr lang="en-US" altLang="ko-KR" sz="1050" dirty="0"/>
              <a:t>, 2015</a:t>
            </a:r>
            <a:endParaRPr lang="ko-KR" altLang="en-US" sz="1050" dirty="0"/>
          </a:p>
        </p:txBody>
      </p:sp>
      <p:pic>
        <p:nvPicPr>
          <p:cNvPr id="8" name="Picture 2" descr="https://scontent.xx.fbcdn.net/hphotos-xap1/v/t1.0-9/1236394_1001907516565160_2159971807855513531_n.jpg?oh=bab6c3ef36420160ece6bc109c718975&amp;oe=5789A4BB">
            <a:extLst>
              <a:ext uri="{FF2B5EF4-FFF2-40B4-BE49-F238E27FC236}">
                <a16:creationId xmlns:a16="http://schemas.microsoft.com/office/drawing/2014/main" id="{0A0F5208-8DF8-4E8C-AD18-95B7F2ED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7863" y="675850"/>
            <a:ext cx="4516274" cy="25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2">
            <a:extLst>
              <a:ext uri="{FF2B5EF4-FFF2-40B4-BE49-F238E27FC236}">
                <a16:creationId xmlns:a16="http://schemas.microsoft.com/office/drawing/2014/main" id="{9FDFB839-832A-4244-A5A0-A2A75E98189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7101" y="3387548"/>
            <a:ext cx="2160240" cy="2160240"/>
          </a:xfrm>
          <a:prstGeom prst="rect">
            <a:avLst/>
          </a:prstGeom>
        </p:spPr>
      </p:pic>
      <p:pic>
        <p:nvPicPr>
          <p:cNvPr id="10" name="그림 4">
            <a:extLst>
              <a:ext uri="{FF2B5EF4-FFF2-40B4-BE49-F238E27FC236}">
                <a16:creationId xmlns:a16="http://schemas.microsoft.com/office/drawing/2014/main" id="{DACD07CF-B3EC-4718-B101-1ACF7FE3C74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7341" y="3387548"/>
            <a:ext cx="2160240" cy="2160240"/>
          </a:xfrm>
          <a:prstGeom prst="rect">
            <a:avLst/>
          </a:prstGeom>
        </p:spPr>
      </p:pic>
      <p:pic>
        <p:nvPicPr>
          <p:cNvPr id="11" name="그림 5">
            <a:extLst>
              <a:ext uri="{FF2B5EF4-FFF2-40B4-BE49-F238E27FC236}">
                <a16:creationId xmlns:a16="http://schemas.microsoft.com/office/drawing/2014/main" id="{33679687-6DB6-4D19-9D39-46F2F35D732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7581" y="3387548"/>
            <a:ext cx="216024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深度学习介绍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29552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/>
              <a:t>深度学习拓展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29" y="3727361"/>
            <a:ext cx="4801847" cy="75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深度学习应用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DF9BF69-1AD3-4A59-A88A-0D398647B2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0" y="5222640"/>
            <a:ext cx="4801847" cy="75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/>
              <a:t>深度学习工具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02659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736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DE008DFC-0DA2-4A5F-A4F2-24DF49B05A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2226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b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11149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BD46CA9-55A7-4FC1-8CCF-74589D31CB3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numCol="2">
            <a:normAutofit/>
          </a:bodyPr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Ubuntu(Linux)</a:t>
            </a:r>
          </a:p>
          <a:p>
            <a:pPr lvl="1"/>
            <a:r>
              <a:rPr lang="en-US" altLang="zh-CN" dirty="0"/>
              <a:t>Windows</a:t>
            </a:r>
          </a:p>
          <a:p>
            <a:pPr lvl="1"/>
            <a:r>
              <a:rPr lang="en-US" altLang="zh-CN" dirty="0"/>
              <a:t>MacOS</a:t>
            </a:r>
          </a:p>
          <a:p>
            <a:r>
              <a:rPr lang="zh-CN" altLang="en-US" dirty="0"/>
              <a:t>编程语言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（学术界）</a:t>
            </a:r>
            <a:endParaRPr lang="en-US" altLang="zh-CN" dirty="0"/>
          </a:p>
          <a:p>
            <a:pPr lvl="1"/>
            <a:r>
              <a:rPr lang="en-US" altLang="zh-CN" dirty="0"/>
              <a:t>C/C++</a:t>
            </a:r>
            <a:r>
              <a:rPr lang="zh-CN" altLang="en-US" dirty="0"/>
              <a:t>（工业界）</a:t>
            </a:r>
            <a:endParaRPr lang="en-US" altLang="zh-CN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（极少使用）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硬件设备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TPU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GPU</a:t>
            </a:r>
          </a:p>
          <a:p>
            <a:pPr lvl="1"/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操作系统与开发环境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12.4  </a:t>
            </a:r>
            <a:r>
              <a:rPr lang="zh-CN" altLang="en-US" dirty="0"/>
              <a:t>深度学习工具</a:t>
            </a:r>
          </a:p>
        </p:txBody>
      </p:sp>
    </p:spTree>
    <p:extLst>
      <p:ext uri="{BB962C8B-B14F-4D97-AF65-F5344CB8AC3E}">
        <p14:creationId xmlns:p14="http://schemas.microsoft.com/office/powerpoint/2010/main" val="309467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人类的神经网络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CF469D-AC03-41B3-B1D5-F94819B8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591" y="1375365"/>
            <a:ext cx="3729318" cy="34245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7B3F28-8B1C-4CB4-8BB7-46F8DED27CE8}"/>
              </a:ext>
            </a:extLst>
          </p:cNvPr>
          <p:cNvSpPr txBox="1"/>
          <p:nvPr/>
        </p:nvSpPr>
        <p:spPr>
          <a:xfrm>
            <a:off x="571500" y="1548402"/>
            <a:ext cx="6755892" cy="195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人脑是一个超大规模的神经网络</a:t>
            </a:r>
            <a:endParaRPr lang="en-US" altLang="zh-CN" sz="28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大脑的外层像一个核桃，布满了褶皱，这一层组织称为皮层（</a:t>
            </a:r>
            <a:r>
              <a:rPr lang="en-US" altLang="zh-CN" sz="28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Cortex</a:t>
            </a: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2053785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常用框架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12.4  </a:t>
            </a:r>
            <a:r>
              <a:rPr lang="zh-CN" altLang="en-US" dirty="0"/>
              <a:t>深度学习工具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614A247E-1DC2-4B0E-9206-D80C3B0734E8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673520416"/>
              </p:ext>
            </p:extLst>
          </p:nvPr>
        </p:nvGraphicFramePr>
        <p:xfrm>
          <a:off x="609600" y="812800"/>
          <a:ext cx="5959642" cy="5634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内容占位符 4">
            <a:extLst>
              <a:ext uri="{FF2B5EF4-FFF2-40B4-BE49-F238E27FC236}">
                <a16:creationId xmlns:a16="http://schemas.microsoft.com/office/drawing/2014/main" id="{F0554F74-DD48-4686-932D-127303C656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428798"/>
              </p:ext>
            </p:extLst>
          </p:nvPr>
        </p:nvGraphicFramePr>
        <p:xfrm>
          <a:off x="7556502" y="637675"/>
          <a:ext cx="4383505" cy="4692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712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常用框架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12.4  </a:t>
            </a:r>
            <a:r>
              <a:rPr lang="zh-CN" altLang="en-US" dirty="0"/>
              <a:t>深度学习工具</a:t>
            </a: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id="{1DB038B5-D4E4-40B3-8872-3BDFE87E630E}"/>
              </a:ext>
            </a:extLst>
          </p:cNvPr>
          <p:cNvPicPr>
            <a:picLocks noGrp="1"/>
          </p:cNvPicPr>
          <p:nvPr>
            <p:ph sz="quarter" idx="15"/>
          </p:nvPr>
        </p:nvPicPr>
        <p:blipFill>
          <a:blip r:embed="rId2" cstate="print"/>
          <a:stretch>
            <a:fillRect/>
          </a:stretch>
        </p:blipFill>
        <p:spPr>
          <a:xfrm>
            <a:off x="1762125" y="1585912"/>
            <a:ext cx="86677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4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书籍推荐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12.4  </a:t>
            </a:r>
            <a:r>
              <a:rPr lang="zh-CN" altLang="en-US" dirty="0"/>
              <a:t>深度学习工具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3E3123-ADDC-4C87-A587-A561EB593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8063" y="1203159"/>
            <a:ext cx="31813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75328B8-37F8-4D33-9DCE-1D64E452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2102" y="1322221"/>
            <a:ext cx="2994510" cy="4038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041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深度学习介绍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2295525"/>
            <a:ext cx="4801847" cy="755650"/>
          </a:xfrm>
        </p:spPr>
        <p:txBody>
          <a:bodyPr>
            <a:normAutofit/>
          </a:bodyPr>
          <a:lstStyle/>
          <a:p>
            <a:r>
              <a:rPr lang="zh-CN" altLang="en-US" dirty="0"/>
              <a:t>深度学习拓展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29" y="3727361"/>
            <a:ext cx="4801847" cy="75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深度学习应用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DF9BF69-1AD3-4A59-A88A-0D398647B2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0" y="5222640"/>
            <a:ext cx="4801847" cy="75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深度学习工具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302659"/>
            <a:ext cx="741082" cy="75565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727361"/>
            <a:ext cx="741082" cy="75565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DE008DFC-0DA2-4A5F-A4F2-24DF49B05A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222640"/>
            <a:ext cx="741082" cy="755650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b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337321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人类的神经网络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7B3F28-8B1C-4CB4-8BB7-46F8DED27CE8}"/>
              </a:ext>
            </a:extLst>
          </p:cNvPr>
          <p:cNvSpPr txBox="1"/>
          <p:nvPr/>
        </p:nvSpPr>
        <p:spPr>
          <a:xfrm>
            <a:off x="571500" y="1548402"/>
            <a:ext cx="6755892" cy="257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大脑有两层：灰色外层和白色内层</a:t>
            </a:r>
            <a:endParaRPr lang="en-US" altLang="zh-CN" sz="28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灰色层只有几毫米厚，其中紧密地压缩着几十亿个神经元（神经细胞）；</a:t>
            </a:r>
            <a:endParaRPr lang="en-US" altLang="zh-CN" sz="24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白色层在皮层灰质的下面，占据了皮层的大部分空间，由神经细胞相互之间无数条“连接线”组成。</a:t>
            </a:r>
            <a:endParaRPr lang="en-US" altLang="zh-CN" sz="24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5789F4-9890-4C59-B0A3-D3C0A1C28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928" y="1146048"/>
            <a:ext cx="4024644" cy="38831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E80F2C-62CD-421A-9E99-329778A94013}"/>
              </a:ext>
            </a:extLst>
          </p:cNvPr>
          <p:cNvSpPr txBox="1"/>
          <p:nvPr/>
        </p:nvSpPr>
        <p:spPr>
          <a:xfrm>
            <a:off x="1236898" y="5109543"/>
            <a:ext cx="5819222" cy="400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就连一只蚂蚁的大脑也有大约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250,000</a:t>
            </a: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个神经元！</a:t>
            </a:r>
          </a:p>
        </p:txBody>
      </p:sp>
    </p:spTree>
    <p:extLst>
      <p:ext uri="{BB962C8B-B14F-4D97-AF65-F5344CB8AC3E}">
        <p14:creationId xmlns:p14="http://schemas.microsoft.com/office/powerpoint/2010/main" val="123336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人类的神经网络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7B3F28-8B1C-4CB4-8BB7-46F8DED27CE8}"/>
              </a:ext>
            </a:extLst>
          </p:cNvPr>
          <p:cNvSpPr txBox="1"/>
          <p:nvPr/>
        </p:nvSpPr>
        <p:spPr>
          <a:xfrm>
            <a:off x="571500" y="1548402"/>
            <a:ext cx="6755892" cy="284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每个神经细胞通过树突与其他大约</a:t>
            </a:r>
            <a:r>
              <a:rPr lang="en-US" altLang="zh-CN" sz="28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10,000</a:t>
            </a: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个其他神经细胞相连。</a:t>
            </a:r>
            <a:endParaRPr lang="en-US" altLang="zh-CN" sz="28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这就使得你的大脑中所有神经细胞之间连接总计可能有</a:t>
            </a:r>
            <a:r>
              <a:rPr lang="en-US" altLang="zh-CN" sz="28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……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100,000,000,000,000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个</a:t>
            </a:r>
            <a:endParaRPr lang="en-US" altLang="zh-CN" sz="2400" dirty="0">
              <a:solidFill>
                <a:schemeClr val="tx2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B48741-D14A-40D0-97AE-347045C844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437" y="566928"/>
            <a:ext cx="4299626" cy="40416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C6BC48-6732-4F4E-8007-5C7EA7727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566" y="4119747"/>
            <a:ext cx="1239936" cy="1333356"/>
          </a:xfrm>
          <a:prstGeom prst="rect">
            <a:avLst/>
          </a:prstGeom>
        </p:spPr>
      </p:pic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5F1431BC-1334-4AC5-AB32-84535DAB6766}"/>
              </a:ext>
            </a:extLst>
          </p:cNvPr>
          <p:cNvSpPr/>
          <p:nvPr/>
        </p:nvSpPr>
        <p:spPr>
          <a:xfrm>
            <a:off x="8004566" y="505968"/>
            <a:ext cx="731520" cy="436880"/>
          </a:xfrm>
          <a:prstGeom prst="wedgeRectCallout">
            <a:avLst>
              <a:gd name="adj1" fmla="val -833"/>
              <a:gd name="adj2" fmla="val 7444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树突</a:t>
            </a:r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40316BAB-3883-4A3F-9DB4-A3E82D3FECD6}"/>
              </a:ext>
            </a:extLst>
          </p:cNvPr>
          <p:cNvSpPr/>
          <p:nvPr/>
        </p:nvSpPr>
        <p:spPr>
          <a:xfrm>
            <a:off x="9399128" y="1111522"/>
            <a:ext cx="929640" cy="436880"/>
          </a:xfrm>
          <a:prstGeom prst="wedgeRectCallout">
            <a:avLst>
              <a:gd name="adj1" fmla="val -42800"/>
              <a:gd name="adj2" fmla="val 9676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细胞体</a:t>
            </a:r>
          </a:p>
        </p:txBody>
      </p: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57B68FFC-61C1-4EBA-88B9-B126C22309EC}"/>
              </a:ext>
            </a:extLst>
          </p:cNvPr>
          <p:cNvSpPr/>
          <p:nvPr/>
        </p:nvSpPr>
        <p:spPr>
          <a:xfrm>
            <a:off x="8736086" y="3155055"/>
            <a:ext cx="731520" cy="436880"/>
          </a:xfrm>
          <a:prstGeom prst="wedgeRectCallout">
            <a:avLst>
              <a:gd name="adj1" fmla="val 32500"/>
              <a:gd name="adj2" fmla="val -818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轴突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AF2FEF81-4EEE-4A54-A7B1-5A0BBF2123B1}"/>
              </a:ext>
            </a:extLst>
          </p:cNvPr>
          <p:cNvSpPr/>
          <p:nvPr/>
        </p:nvSpPr>
        <p:spPr>
          <a:xfrm>
            <a:off x="10759440" y="4699508"/>
            <a:ext cx="1139952" cy="436880"/>
          </a:xfrm>
          <a:prstGeom prst="wedgeRectCallout">
            <a:avLst>
              <a:gd name="adj1" fmla="val -36383"/>
              <a:gd name="adj2" fmla="val -8742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轴突末梢</a:t>
            </a:r>
          </a:p>
        </p:txBody>
      </p: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DB53C1DD-93A1-4DF8-94C5-E2777A033660}"/>
              </a:ext>
            </a:extLst>
          </p:cNvPr>
          <p:cNvSpPr/>
          <p:nvPr/>
        </p:nvSpPr>
        <p:spPr>
          <a:xfrm>
            <a:off x="7598047" y="4058805"/>
            <a:ext cx="731520" cy="436880"/>
          </a:xfrm>
          <a:prstGeom prst="wedgeRectCallout">
            <a:avLst>
              <a:gd name="adj1" fmla="val 102500"/>
              <a:gd name="adj2" fmla="val 10792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突触</a:t>
            </a:r>
          </a:p>
        </p:txBody>
      </p:sp>
    </p:spTree>
    <p:extLst>
      <p:ext uri="{BB962C8B-B14F-4D97-AF65-F5344CB8AC3E}">
        <p14:creationId xmlns:p14="http://schemas.microsoft.com/office/powerpoint/2010/main" val="60387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人类的神经网络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FDA2F2D-3C50-4268-AD33-4BC3EA97B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133180"/>
              </p:ext>
            </p:extLst>
          </p:nvPr>
        </p:nvGraphicFramePr>
        <p:xfrm>
          <a:off x="824738" y="1146048"/>
          <a:ext cx="5856224" cy="4565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图片 6" descr="图片包含 花瓶, 游戏机, 紫色, 帽子&#10;&#10;描述已自动生成">
            <a:extLst>
              <a:ext uri="{FF2B5EF4-FFF2-40B4-BE49-F238E27FC236}">
                <a16:creationId xmlns:a16="http://schemas.microsoft.com/office/drawing/2014/main" id="{F26640BD-D0CD-4215-B39B-686ABFFA8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079613" y="1470278"/>
            <a:ext cx="3287649" cy="32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8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293E0EA-8F22-4315-8D91-F530C963EE8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9450" y="1578528"/>
            <a:ext cx="10833100" cy="2759456"/>
          </a:xfrm>
        </p:spPr>
        <p:txBody>
          <a:bodyPr/>
          <a:lstStyle/>
          <a:p>
            <a:r>
              <a:rPr lang="zh-CN" altLang="en-US" dirty="0"/>
              <a:t>模拟大脑的人工神经网络（</a:t>
            </a:r>
            <a:r>
              <a:rPr lang="en-US" altLang="zh-CN" dirty="0"/>
              <a:t>Artificial Neural Networks</a:t>
            </a:r>
            <a:r>
              <a:rPr lang="zh-CN" altLang="en-US" dirty="0"/>
              <a:t>）是由许多叫做人工神经细胞（</a:t>
            </a:r>
            <a:r>
              <a:rPr lang="en-US" altLang="zh-CN" dirty="0"/>
              <a:t>Artificial Neuron</a:t>
            </a:r>
            <a:r>
              <a:rPr lang="zh-CN" altLang="en-US" dirty="0"/>
              <a:t>）的细小结构模块组成。</a:t>
            </a:r>
            <a:endParaRPr lang="en-US" altLang="zh-CN" dirty="0"/>
          </a:p>
          <a:p>
            <a:r>
              <a:rPr lang="zh-CN" altLang="en-US" dirty="0"/>
              <a:t>人工神经细胞采用电子方式模拟实现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F507DB-0084-48A5-9CBB-B69E0981B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人工神经网络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12.1  </a:t>
            </a:r>
            <a:r>
              <a:rPr lang="zh-CN" altLang="en-US" dirty="0"/>
              <a:t>深度学习介绍</a:t>
            </a:r>
          </a:p>
        </p:txBody>
      </p:sp>
    </p:spTree>
    <p:extLst>
      <p:ext uri="{BB962C8B-B14F-4D97-AF65-F5344CB8AC3E}">
        <p14:creationId xmlns:p14="http://schemas.microsoft.com/office/powerpoint/2010/main" val="2046207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84_TF44868783.potx" id="{D23C0A83-2235-4092-8749-F0E8DE54B5C3}" vid="{C326C22E-123A-449E-B747-A350976D563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经典加粗精致演示文稿</Template>
  <TotalTime>5689</TotalTime>
  <Words>2341</Words>
  <Application>Microsoft Office PowerPoint</Application>
  <PresentationFormat>宽屏</PresentationFormat>
  <Paragraphs>529</Paragraphs>
  <Slides>53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Microsoft YaHei Light</vt:lpstr>
      <vt:lpstr>Microsoft YaHei UI</vt:lpstr>
      <vt:lpstr>黑体</vt:lpstr>
      <vt:lpstr>微软雅黑</vt:lpstr>
      <vt:lpstr>Arial</vt:lpstr>
      <vt:lpstr>Calibri</vt:lpstr>
      <vt:lpstr>Calibri Light</vt:lpstr>
      <vt:lpstr>Cambria Math</vt:lpstr>
      <vt:lpstr>Corbel</vt:lpstr>
      <vt:lpstr>Office 主题</vt:lpstr>
      <vt:lpstr>数据科学与工程导论</vt:lpstr>
      <vt:lpstr>PowerPoint 演示文稿</vt:lpstr>
      <vt:lpstr>PowerPoint 演示文稿</vt:lpstr>
      <vt:lpstr>第 12 章 深度学习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12 章 深度学习</vt:lpstr>
      <vt:lpstr>PowerPoint 演示文稿</vt:lpstr>
      <vt:lpstr>PowerPoint 演示文稿</vt:lpstr>
      <vt:lpstr>PowerPoint 演示文稿</vt:lpstr>
      <vt:lpstr>第 12 章 深度学习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12 章 深度学习</vt:lpstr>
      <vt:lpstr>PowerPoint 演示文稿</vt:lpstr>
      <vt:lpstr>PowerPoint 演示文稿</vt:lpstr>
      <vt:lpstr>PowerPoint 演示文稿</vt:lpstr>
      <vt:lpstr>PowerPoint 演示文稿</vt:lpstr>
      <vt:lpstr>第 12 章 深度学习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数据科学与工程导论 - 12 深度学习</dc:title>
  <dc:creator>苏斌</dc:creator>
  <cp:lastModifiedBy>苏斌</cp:lastModifiedBy>
  <cp:revision>383</cp:revision>
  <dcterms:created xsi:type="dcterms:W3CDTF">2020-08-07T14:40:06Z</dcterms:created>
  <dcterms:modified xsi:type="dcterms:W3CDTF">2020-12-15T01:09:21Z</dcterms:modified>
</cp:coreProperties>
</file>